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37"/>
  </p:notesMasterIdLst>
  <p:sldIdLst>
    <p:sldId id="257" r:id="rId5"/>
    <p:sldId id="259" r:id="rId6"/>
    <p:sldId id="260" r:id="rId7"/>
    <p:sldId id="261" r:id="rId8"/>
    <p:sldId id="258" r:id="rId9"/>
    <p:sldId id="263" r:id="rId10"/>
    <p:sldId id="262" r:id="rId11"/>
    <p:sldId id="264" r:id="rId12"/>
    <p:sldId id="285" r:id="rId13"/>
    <p:sldId id="265" r:id="rId14"/>
    <p:sldId id="287" r:id="rId15"/>
    <p:sldId id="266" r:id="rId16"/>
    <p:sldId id="267" r:id="rId17"/>
    <p:sldId id="288" r:id="rId18"/>
    <p:sldId id="268" r:id="rId19"/>
    <p:sldId id="292" r:id="rId20"/>
    <p:sldId id="289" r:id="rId21"/>
    <p:sldId id="270" r:id="rId22"/>
    <p:sldId id="277" r:id="rId23"/>
    <p:sldId id="272" r:id="rId24"/>
    <p:sldId id="274" r:id="rId25"/>
    <p:sldId id="286" r:id="rId26"/>
    <p:sldId id="282" r:id="rId27"/>
    <p:sldId id="283" r:id="rId28"/>
    <p:sldId id="278" r:id="rId29"/>
    <p:sldId id="279" r:id="rId30"/>
    <p:sldId id="280" r:id="rId31"/>
    <p:sldId id="281" r:id="rId32"/>
    <p:sldId id="275" r:id="rId33"/>
    <p:sldId id="276" r:id="rId34"/>
    <p:sldId id="290" r:id="rId35"/>
    <p:sldId id="291"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8" autoAdjust="0"/>
    <p:restoredTop sz="94660"/>
  </p:normalViewPr>
  <p:slideViewPr>
    <p:cSldViewPr snapToGrid="0">
      <p:cViewPr varScale="1">
        <p:scale>
          <a:sx n="113" d="100"/>
          <a:sy n="113"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06565B-C78B-421C-AA21-ACCDA25379DC}" type="datetimeFigureOut">
              <a:rPr lang="fr-FR" smtClean="0"/>
              <a:t>26/02/2019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ABF6C1-28F2-4FCE-A1FA-B9E5EA7958BB}" type="slidenum">
              <a:rPr lang="fr-FR" smtClean="0"/>
              <a:t>‹N°›</a:t>
            </a:fld>
            <a:endParaRPr lang="fr-FR"/>
          </a:p>
        </p:txBody>
      </p:sp>
    </p:spTree>
    <p:extLst>
      <p:ext uri="{BB962C8B-B14F-4D97-AF65-F5344CB8AC3E}">
        <p14:creationId xmlns:p14="http://schemas.microsoft.com/office/powerpoint/2010/main" val="399547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1BDB3B0C-8D69-4F64-8E3F-C572696870BE}" type="datetime1">
              <a:rPr lang="fr-FR" smtClean="0">
                <a:solidFill>
                  <a:srgbClr val="DBF5F9">
                    <a:shade val="90000"/>
                  </a:srgbClr>
                </a:solidFill>
              </a:rPr>
              <a:t>26/02/2019</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134783255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A07944D7-4D7F-4E1E-AA6D-9F3F6F206130}"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202010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9166D61B-AAA8-48A4-BA8A-9B9212A9017F}"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804997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309F3B5D-7F6E-464C-ACF1-3D177F1B86BD}" type="datetime1">
              <a:rPr lang="fr-FR" smtClean="0">
                <a:solidFill>
                  <a:srgbClr val="DBF5F9">
                    <a:shade val="90000"/>
                  </a:srgbClr>
                </a:solidFill>
              </a:rPr>
              <a:t>26/02/2019</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154808251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97585ACF-EC92-4795-AC35-7128F4CFF388}"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428316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89792792-6FA8-4448-816A-4D3CA56DF04E}" type="datetime1">
              <a:rPr lang="fr-FR" smtClean="0">
                <a:solidFill>
                  <a:srgbClr val="DBF5F9">
                    <a:shade val="90000"/>
                  </a:srgbClr>
                </a:solidFill>
              </a:rPr>
              <a:t>26/02/2019</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167100494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17556E3D-319B-40DD-BDAA-3A4E6C37EEF8}"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546156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62C8F982-5C58-40E2-9819-E83107977328}" type="datetime1">
              <a:rPr lang="fr-FR" smtClean="0">
                <a:solidFill>
                  <a:srgbClr val="04617B">
                    <a:shade val="90000"/>
                  </a:srgbClr>
                </a:solidFill>
              </a:rPr>
              <a:t>26/02/2019</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881164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48A54C6C-A9E3-4F36-93D6-D8F1D81BCE6F}" type="datetime1">
              <a:rPr lang="fr-FR" smtClean="0">
                <a:solidFill>
                  <a:srgbClr val="04617B">
                    <a:shade val="90000"/>
                  </a:srgbClr>
                </a:solidFill>
              </a:rPr>
              <a:t>26/02/2019</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621220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2CF5E6-9E06-48E2-A482-CA01A230572F}" type="datetime1">
              <a:rPr lang="fr-FR" smtClean="0">
                <a:solidFill>
                  <a:srgbClr val="04617B">
                    <a:shade val="90000"/>
                  </a:srgbClr>
                </a:solidFill>
              </a:rPr>
              <a:t>26/02/2019</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335369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9E30F118-2CCC-4DF5-8A82-DE0A869F13C6}"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26659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6CC4656-9733-4A38-AA29-0B94B44451E5}"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087765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FAE21E59-4211-4C78-B860-1911C3740554}"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4016610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8A777EF7-CC68-43C4-8883-E88837701177}"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419700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C44D954C-4C1F-4BB3-95D1-AB6D3B7A86B9}"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477884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D9E7E897-E878-4237-833F-FBB02FC996D3}" type="datetime1">
              <a:rPr lang="fr-FR" smtClean="0">
                <a:solidFill>
                  <a:srgbClr val="DBF5F9">
                    <a:shade val="90000"/>
                  </a:srgbClr>
                </a:solidFill>
              </a:rPr>
              <a:t>26/02/2019</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1043291379"/>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E3EB0D68-EAC1-4392-96A2-A8987E9268F3}"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571504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4CE82D7D-7230-48C5-B55E-F0773E5049C5}" type="datetime1">
              <a:rPr lang="fr-FR" smtClean="0">
                <a:solidFill>
                  <a:srgbClr val="DBF5F9">
                    <a:shade val="90000"/>
                  </a:srgbClr>
                </a:solidFill>
              </a:rPr>
              <a:t>26/02/2019</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33301067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4DD9CA82-374F-4F5E-B7B5-95CD7AEC501A}"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794549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223EB81D-7CA0-4655-827B-7949C5E8A2BC}" type="datetime1">
              <a:rPr lang="fr-FR" smtClean="0">
                <a:solidFill>
                  <a:srgbClr val="04617B">
                    <a:shade val="90000"/>
                  </a:srgbClr>
                </a:solidFill>
              </a:rPr>
              <a:t>26/02/2019</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6684420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93EC0A43-55EF-4787-A771-EF6120874EA3}" type="datetime1">
              <a:rPr lang="fr-FR" smtClean="0">
                <a:solidFill>
                  <a:srgbClr val="04617B">
                    <a:shade val="90000"/>
                  </a:srgbClr>
                </a:solidFill>
              </a:rPr>
              <a:t>26/02/2019</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5441372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884AF5-3D09-45CC-89DD-BAB0A284BF28}" type="datetime1">
              <a:rPr lang="fr-FR" smtClean="0">
                <a:solidFill>
                  <a:srgbClr val="04617B">
                    <a:shade val="90000"/>
                  </a:srgbClr>
                </a:solidFill>
              </a:rPr>
              <a:t>26/02/2019</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879383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7E59DC23-3552-4208-BA15-724400B85981}" type="datetime1">
              <a:rPr lang="fr-FR" smtClean="0">
                <a:solidFill>
                  <a:srgbClr val="DBF5F9">
                    <a:shade val="90000"/>
                  </a:srgbClr>
                </a:solidFill>
              </a:rPr>
              <a:t>26/02/2019</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96727974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D80CB700-0E48-4694-9BF5-F50A92BE3AA7}"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6466935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8A09AADF-918E-471A-A9E9-97325A341352}"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1302636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1C3E855C-8AC6-4BAB-9A29-492A2C72CFCD}"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6003132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EFC4D143-6FAF-4912-8C4C-1C6603F354E7}"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6207413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E9951DD0-5441-45CA-8362-1CD0ABBD662F}" type="datetime1">
              <a:rPr lang="fr-FR" smtClean="0">
                <a:solidFill>
                  <a:srgbClr val="DBF5F9">
                    <a:shade val="90000"/>
                  </a:srgbClr>
                </a:solidFill>
              </a:rPr>
              <a:t>26/02/2019</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320791553"/>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C6034B88-5395-4B2D-9FF5-16FC264DA85C}"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357197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770B2E49-C085-47D8-919D-491C2E07D74E}" type="datetime1">
              <a:rPr lang="fr-FR" smtClean="0">
                <a:solidFill>
                  <a:srgbClr val="DBF5F9">
                    <a:shade val="90000"/>
                  </a:srgbClr>
                </a:solidFill>
              </a:rPr>
              <a:t>26/02/2019</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3582247644"/>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80AC832-9710-442B-BDB7-C9505916B548}"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730193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00386407-5CBB-46A1-ABD4-F3626C2A8260}" type="datetime1">
              <a:rPr lang="fr-FR" smtClean="0">
                <a:solidFill>
                  <a:srgbClr val="04617B">
                    <a:shade val="90000"/>
                  </a:srgbClr>
                </a:solidFill>
              </a:rPr>
              <a:t>26/02/2019</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6625364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1E9CE2A4-C9AE-4EB1-B431-2D663B104437}" type="datetime1">
              <a:rPr lang="fr-FR" smtClean="0">
                <a:solidFill>
                  <a:srgbClr val="04617B">
                    <a:shade val="90000"/>
                  </a:srgbClr>
                </a:solidFill>
              </a:rPr>
              <a:t>26/02/2019</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298333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4DF669D9-219B-4B85-A447-61E82C76B8E9}"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8306849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49AF0E-9A14-4DF4-915E-A2E73DFD1B86}" type="datetime1">
              <a:rPr lang="fr-FR" smtClean="0">
                <a:solidFill>
                  <a:srgbClr val="04617B">
                    <a:shade val="90000"/>
                  </a:srgbClr>
                </a:solidFill>
              </a:rPr>
              <a:t>26/02/2019</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3056784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A5D1AA2E-C744-45BD-B967-1B583EF566A8}"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4591304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C317976B-07F4-4B2D-A548-624AC63F99E7}"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18144708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E1E8572F-30BA-4556-9F07-C914624E5A6F}"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9900542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D38A5D9-501B-4154-A27F-EA9BE3386BC4}" type="datetime1">
              <a:rPr lang="fr-FR" smtClean="0">
                <a:solidFill>
                  <a:srgbClr val="04617B">
                    <a:shade val="90000"/>
                  </a:srgbClr>
                </a:solidFill>
              </a:rPr>
              <a:t>26/02/2019</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527766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54F9AFC-D4A3-4CF9-ABAA-2E2B3E2213A2}" type="datetime1">
              <a:rPr lang="fr-FR" smtClean="0">
                <a:solidFill>
                  <a:srgbClr val="04617B">
                    <a:shade val="90000"/>
                  </a:srgbClr>
                </a:solidFill>
              </a:rPr>
              <a:t>26/02/2019</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351338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42D8E4B8-C018-421B-8F42-B66CD83A707E}" type="datetime1">
              <a:rPr lang="fr-FR" smtClean="0">
                <a:solidFill>
                  <a:srgbClr val="04617B">
                    <a:shade val="90000"/>
                  </a:srgbClr>
                </a:solidFill>
              </a:rPr>
              <a:t>26/02/2019</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648707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6530CD-7E2B-4CFD-9293-712B6B501418}" type="datetime1">
              <a:rPr lang="fr-FR" smtClean="0">
                <a:solidFill>
                  <a:srgbClr val="04617B">
                    <a:shade val="90000"/>
                  </a:srgbClr>
                </a:solidFill>
              </a:rPr>
              <a:t>26/02/2019</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743152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3AFD92CD-09C4-4FD8-9573-C8DCB9F27113}"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97056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840F5285-2E05-4210-842D-58EB748C4ED2}" type="datetime1">
              <a:rPr lang="fr-FR" smtClean="0">
                <a:solidFill>
                  <a:srgbClr val="04617B">
                    <a:shade val="90000"/>
                  </a:srgbClr>
                </a:solidFill>
              </a:rPr>
              <a:t>26/02/2019</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4123109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1654227-4278-4BCA-938E-88CBFF6EB192}" type="datetime1">
              <a:rPr lang="fr-FR" smtClean="0">
                <a:solidFill>
                  <a:srgbClr val="04617B">
                    <a:shade val="90000"/>
                  </a:srgbClr>
                </a:solidFill>
              </a:rPr>
              <a:t>26/02/2019</a:t>
            </a:fld>
            <a:endParaRPr lang="fr-FR">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9501285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F3B90DC-8B66-4D6B-A890-083383D24CCE}" type="datetime1">
              <a:rPr lang="fr-FR" smtClean="0">
                <a:solidFill>
                  <a:srgbClr val="04617B">
                    <a:shade val="90000"/>
                  </a:srgbClr>
                </a:solidFill>
              </a:rPr>
              <a:t>26/02/2019</a:t>
            </a:fld>
            <a:endParaRPr lang="fr-FR">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41620175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AD10F16-ADE0-46A1-8783-8F9F29D5E66F}" type="datetime1">
              <a:rPr lang="fr-FR" smtClean="0">
                <a:solidFill>
                  <a:srgbClr val="04617B">
                    <a:shade val="90000"/>
                  </a:srgbClr>
                </a:solidFill>
              </a:rPr>
              <a:t>26/02/2019</a:t>
            </a:fld>
            <a:endParaRPr lang="fr-FR">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20218422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F6C74-D9A1-42C6-BE22-A19BA926695D}" type="datetime1">
              <a:rPr lang="fr-FR" smtClean="0">
                <a:solidFill>
                  <a:srgbClr val="04617B">
                    <a:shade val="90000"/>
                  </a:srgbClr>
                </a:solidFill>
              </a:rPr>
              <a:t>26/02/2019</a:t>
            </a:fld>
            <a:endParaRPr lang="fr-FR">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43F4C7E-8A59-41D8-8671-CD0688CC4F6D}"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7736757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7400" y="1772816"/>
            <a:ext cx="7851648" cy="2592288"/>
          </a:xfrm>
        </p:spPr>
        <p:txBody>
          <a:bodyPr>
            <a:normAutofit fontScale="90000"/>
          </a:bodyPr>
          <a:lstStyle/>
          <a:p>
            <a:r>
              <a:rPr lang="fr-FR" dirty="0" smtClean="0"/>
              <a:t>La responsabilité des infirmières : principes et actualité</a:t>
            </a:r>
            <a:br>
              <a:rPr lang="fr-FR" dirty="0" smtClean="0"/>
            </a:br>
            <a:r>
              <a:rPr lang="fr-FR" dirty="0" smtClean="0"/>
              <a:t> </a:t>
            </a:r>
            <a:endParaRPr lang="fr-FR" dirty="0"/>
          </a:p>
        </p:txBody>
      </p:sp>
      <p:sp>
        <p:nvSpPr>
          <p:cNvPr id="3" name="Sous-titre 2"/>
          <p:cNvSpPr>
            <a:spLocks noGrp="1"/>
          </p:cNvSpPr>
          <p:nvPr>
            <p:ph type="subTitle" idx="1"/>
          </p:nvPr>
        </p:nvSpPr>
        <p:spPr>
          <a:xfrm>
            <a:off x="2057400" y="4509120"/>
            <a:ext cx="7854696" cy="1584176"/>
          </a:xfrm>
        </p:spPr>
        <p:txBody>
          <a:bodyPr/>
          <a:lstStyle/>
          <a:p>
            <a:r>
              <a:rPr lang="fr-FR" dirty="0" smtClean="0"/>
              <a:t>7 mars 2019</a:t>
            </a:r>
          </a:p>
          <a:p>
            <a:r>
              <a:rPr lang="fr-FR" dirty="0" smtClean="0"/>
              <a:t>Cabinet AVICENNE AVOCATS</a:t>
            </a:r>
            <a:endParaRPr lang="fr-FR" dirty="0"/>
          </a:p>
        </p:txBody>
      </p:sp>
      <p:sp>
        <p:nvSpPr>
          <p:cNvPr id="4" name="Espace réservé du pied de page 3"/>
          <p:cNvSpPr>
            <a:spLocks noGrp="1"/>
          </p:cNvSpPr>
          <p:nvPr>
            <p:ph type="ftr" sz="quarter" idx="11"/>
          </p:nvPr>
        </p:nvSpPr>
        <p:spPr/>
        <p:txBody>
          <a:bodyPr/>
          <a:lstStyle/>
          <a:p>
            <a:r>
              <a:rPr lang="fr-FR" smtClean="0">
                <a:solidFill>
                  <a:srgbClr val="DBF5F9">
                    <a:shade val="90000"/>
                  </a:srgbClr>
                </a:solidFill>
              </a:rPr>
              <a:t>Cabinet AVICENNE AVOCATS - 7 mars 2019</a:t>
            </a:r>
            <a:endParaRPr lang="fr-FR">
              <a:solidFill>
                <a:srgbClr val="DBF5F9">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DBF5F9">
                    <a:shade val="90000"/>
                  </a:srgbClr>
                </a:solidFill>
              </a:rPr>
              <a:pPr/>
              <a:t>1</a:t>
            </a:fld>
            <a:endParaRPr lang="fr-FR">
              <a:solidFill>
                <a:srgbClr val="DBF5F9">
                  <a:shade val="90000"/>
                </a:srgbClr>
              </a:solidFill>
            </a:endParaRPr>
          </a:p>
        </p:txBody>
      </p:sp>
    </p:spTree>
    <p:extLst>
      <p:ext uri="{BB962C8B-B14F-4D97-AF65-F5344CB8AC3E}">
        <p14:creationId xmlns:p14="http://schemas.microsoft.com/office/powerpoint/2010/main" val="952363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La responsabilité administrative</a:t>
            </a:r>
            <a:endParaRPr lang="fr-FR" b="1" dirty="0"/>
          </a:p>
        </p:txBody>
      </p:sp>
      <p:sp>
        <p:nvSpPr>
          <p:cNvPr id="3" name="Espace réservé du contenu 2"/>
          <p:cNvSpPr>
            <a:spLocks noGrp="1"/>
          </p:cNvSpPr>
          <p:nvPr>
            <p:ph idx="1"/>
          </p:nvPr>
        </p:nvSpPr>
        <p:spPr/>
        <p:txBody>
          <a:bodyPr>
            <a:normAutofit fontScale="85000" lnSpcReduction="20000"/>
          </a:bodyPr>
          <a:lstStyle/>
          <a:p>
            <a:pPr algn="just"/>
            <a:endParaRPr lang="fr-FR" sz="2000" b="1" u="sng" dirty="0" smtClean="0"/>
          </a:p>
          <a:p>
            <a:pPr algn="just"/>
            <a:endParaRPr lang="fr-FR" sz="2000" b="1" u="sng" dirty="0"/>
          </a:p>
          <a:p>
            <a:pPr algn="just"/>
            <a:r>
              <a:rPr lang="fr-FR" sz="2000" b="1" u="sng" dirty="0" smtClean="0"/>
              <a:t>Les </a:t>
            </a:r>
            <a:r>
              <a:rPr lang="fr-FR" sz="2000" b="1" u="sng" dirty="0"/>
              <a:t>conditions </a:t>
            </a:r>
            <a:r>
              <a:rPr lang="fr-FR" sz="2000" dirty="0"/>
              <a:t>: </a:t>
            </a:r>
            <a:r>
              <a:rPr lang="fr-FR" sz="2000" dirty="0" smtClean="0"/>
              <a:t>une faute doit avoir été commise par un infirmier exerçant dans le secteur public. Il faut distinguer : </a:t>
            </a:r>
          </a:p>
          <a:p>
            <a:pPr algn="just"/>
            <a:endParaRPr lang="fr-FR" sz="2000" dirty="0" smtClean="0"/>
          </a:p>
          <a:p>
            <a:pPr marL="0" lvl="0" indent="0" algn="just">
              <a:buNone/>
            </a:pPr>
            <a:r>
              <a:rPr lang="fr-FR" sz="2000" dirty="0" smtClean="0"/>
              <a:t>	- </a:t>
            </a:r>
            <a:r>
              <a:rPr lang="fr-FR" sz="2000" u="sng" dirty="0" smtClean="0"/>
              <a:t>La </a:t>
            </a:r>
            <a:r>
              <a:rPr lang="fr-FR" sz="2000" u="sng" dirty="0"/>
              <a:t>faute de service</a:t>
            </a:r>
            <a:r>
              <a:rPr lang="fr-FR" sz="2000" dirty="0"/>
              <a:t> : c’est une faute involontaire commise à l’occasion de l’exercice des fonctions. La réparation sera payée par </a:t>
            </a:r>
            <a:r>
              <a:rPr lang="fr-FR" sz="2000" dirty="0" smtClean="0"/>
              <a:t>l’établissement. </a:t>
            </a:r>
            <a:r>
              <a:rPr lang="fr-FR" sz="2000" i="1" dirty="0">
                <a:solidFill>
                  <a:schemeClr val="accent1"/>
                </a:solidFill>
              </a:rPr>
              <a:t>Exemple : mauvaise organisation des soins, défaut de fonctionnement, défaut de surveillance, imprudence</a:t>
            </a:r>
            <a:r>
              <a:rPr lang="fr-FR" sz="2000" i="1" dirty="0" smtClean="0">
                <a:solidFill>
                  <a:schemeClr val="accent1"/>
                </a:solidFill>
              </a:rPr>
              <a:t>…</a:t>
            </a:r>
          </a:p>
          <a:p>
            <a:pPr marL="0" lvl="0" indent="0" algn="just">
              <a:buNone/>
            </a:pPr>
            <a:endParaRPr lang="fr-FR" sz="2000" i="1" dirty="0">
              <a:solidFill>
                <a:schemeClr val="accent1"/>
              </a:solidFill>
            </a:endParaRPr>
          </a:p>
          <a:p>
            <a:pPr marL="0" lvl="0" indent="0" algn="just">
              <a:buNone/>
            </a:pPr>
            <a:r>
              <a:rPr lang="fr-FR" sz="2000" dirty="0" smtClean="0"/>
              <a:t>	- </a:t>
            </a:r>
            <a:r>
              <a:rPr lang="fr-FR" sz="2000" u="sng" dirty="0" smtClean="0"/>
              <a:t>La </a:t>
            </a:r>
            <a:r>
              <a:rPr lang="fr-FR" sz="2000" u="sng" dirty="0"/>
              <a:t>faute personnelle ou faute détachable du service</a:t>
            </a:r>
            <a:r>
              <a:rPr lang="fr-FR" sz="2000" dirty="0"/>
              <a:t> : elle incombe à l’infirmier mais est très </a:t>
            </a:r>
            <a:r>
              <a:rPr lang="fr-FR" sz="2000" dirty="0" smtClean="0"/>
              <a:t>rare. </a:t>
            </a:r>
            <a:r>
              <a:rPr lang="fr-FR" sz="2000" dirty="0"/>
              <a:t>Il peut s’agir : </a:t>
            </a:r>
          </a:p>
          <a:p>
            <a:pPr marL="0" lvl="0" indent="0" algn="just" defTabSz="673100">
              <a:buNone/>
              <a:tabLst>
                <a:tab pos="1252538" algn="l"/>
              </a:tabLst>
            </a:pPr>
            <a:r>
              <a:rPr lang="fr-FR" sz="2000" dirty="0" smtClean="0"/>
              <a:t>		• D’une </a:t>
            </a:r>
            <a:r>
              <a:rPr lang="fr-FR" sz="2000" dirty="0"/>
              <a:t>faute volontaire, intentionnelle, commise au cours de l’exercice des fonctions. </a:t>
            </a:r>
            <a:r>
              <a:rPr lang="fr-FR" sz="2000" i="1" dirty="0">
                <a:solidFill>
                  <a:schemeClr val="accent1"/>
                </a:solidFill>
              </a:rPr>
              <a:t>Exemple : l’euthanasie</a:t>
            </a:r>
            <a:r>
              <a:rPr lang="fr-FR" sz="2000" dirty="0"/>
              <a:t>. </a:t>
            </a:r>
            <a:endParaRPr lang="fr-FR" sz="2000" dirty="0" smtClean="0"/>
          </a:p>
          <a:p>
            <a:pPr marL="0" lvl="0" indent="0" algn="just" defTabSz="673100">
              <a:buNone/>
            </a:pPr>
            <a:r>
              <a:rPr lang="fr-FR" sz="2000" dirty="0" smtClean="0"/>
              <a:t>		• D’une </a:t>
            </a:r>
            <a:r>
              <a:rPr lang="fr-FR" sz="2000" dirty="0"/>
              <a:t>faute volontaire ou non commise en dehors de l’exercice des fonctions. </a:t>
            </a:r>
            <a:r>
              <a:rPr lang="fr-FR" sz="2000" i="1" dirty="0">
                <a:solidFill>
                  <a:schemeClr val="accent1"/>
                </a:solidFill>
              </a:rPr>
              <a:t>Exemple : l’infirmier renverse une personne avec son véhicule dans l’enceinte de l’hôpital. </a:t>
            </a:r>
            <a:endParaRPr lang="fr-FR" sz="2000" i="1" dirty="0" smtClean="0">
              <a:solidFill>
                <a:schemeClr val="accent1"/>
              </a:solidFill>
            </a:endParaRPr>
          </a:p>
          <a:p>
            <a:pPr marL="0" lvl="0" indent="0" algn="just" defTabSz="673100">
              <a:buNone/>
            </a:pPr>
            <a:r>
              <a:rPr lang="fr-FR" sz="2000" dirty="0" smtClean="0"/>
              <a:t>		• D’une </a:t>
            </a:r>
            <a:r>
              <a:rPr lang="fr-FR" sz="2000" dirty="0"/>
              <a:t>faute involontaire dite lourde et inexcusable accomplie dans l’exercice des fonctions. </a:t>
            </a:r>
            <a:r>
              <a:rPr lang="fr-FR" sz="2000" i="1" dirty="0">
                <a:solidFill>
                  <a:schemeClr val="accent1"/>
                </a:solidFill>
              </a:rPr>
              <a:t>Exemple : ne pas porter secours au malade à l’occasion d’un incendie, l’accomplissement d’actes médicaux dépassant la capacité professionnelle. </a:t>
            </a:r>
          </a:p>
          <a:p>
            <a:pPr marL="0" indent="0">
              <a:buNone/>
            </a:pPr>
            <a:endParaRPr lang="fr-FR" sz="2000" dirty="0"/>
          </a:p>
          <a:p>
            <a:endParaRPr lang="fr-FR" sz="2100" dirty="0"/>
          </a:p>
          <a:p>
            <a:endParaRPr lang="fr-FR" sz="2000"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10</a:t>
            </a:fld>
            <a:endParaRPr lang="fr-FR">
              <a:solidFill>
                <a:srgbClr val="04617B">
                  <a:shade val="90000"/>
                </a:srgbClr>
              </a:solidFill>
            </a:endParaRPr>
          </a:p>
        </p:txBody>
      </p:sp>
    </p:spTree>
    <p:extLst>
      <p:ext uri="{BB962C8B-B14F-4D97-AF65-F5344CB8AC3E}">
        <p14:creationId xmlns:p14="http://schemas.microsoft.com/office/powerpoint/2010/main" val="3433289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just"/>
            <a:r>
              <a:rPr lang="fr-FR" sz="2800" b="1" u="sng" dirty="0"/>
              <a:t>Tribunal compétent </a:t>
            </a:r>
            <a:r>
              <a:rPr lang="fr-FR" sz="2800" dirty="0"/>
              <a:t>: le tribunal administratif pour la faute de service. La faute personnelle ou détachable du service relève de la compétence du juge judiciaire car engendre la mise en œuvre de la responsabilité civile ou pénale de l’infirmier. </a:t>
            </a:r>
          </a:p>
          <a:p>
            <a:pPr marL="0" indent="0">
              <a:buNone/>
            </a:pPr>
            <a:endParaRPr lang="fr-FR" sz="2800" dirty="0"/>
          </a:p>
          <a:p>
            <a:pPr algn="just"/>
            <a:r>
              <a:rPr lang="fr-FR" sz="2800" b="1" u="sng" dirty="0"/>
              <a:t>Le paiement des dommages et intérêts </a:t>
            </a:r>
            <a:r>
              <a:rPr lang="fr-FR" sz="2800" dirty="0"/>
              <a:t>: ce n’est en principe pas l’infirmier qui paie les dommages et intérêts, sauf exception (relative </a:t>
            </a:r>
            <a:r>
              <a:rPr lang="fr-FR" sz="2800" dirty="0" smtClean="0"/>
              <a:t>aux cas de fautes intentionnelles dans lesquels </a:t>
            </a:r>
            <a:r>
              <a:rPr lang="fr-FR" sz="2800" dirty="0"/>
              <a:t>l’hôpital peut se retourner contre l’infirmier). Les dommages et intérêts sont payés par l’hôpital ou sa compagnie d’assurance. Il est interdit à un particulier de demander à un fonctionnaire ou agent public des dommages et intérêts en vertu des dispositions de l’article 11 de la loi du 13 juillet 1983. </a:t>
            </a: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11</a:t>
            </a:fld>
            <a:endParaRPr lang="fr-FR">
              <a:solidFill>
                <a:srgbClr val="04617B">
                  <a:shade val="90000"/>
                </a:srgbClr>
              </a:solidFill>
            </a:endParaRPr>
          </a:p>
        </p:txBody>
      </p:sp>
    </p:spTree>
    <p:extLst>
      <p:ext uri="{BB962C8B-B14F-4D97-AF65-F5344CB8AC3E}">
        <p14:creationId xmlns:p14="http://schemas.microsoft.com/office/powerpoint/2010/main" val="2366302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La responsabilité punitive</a:t>
            </a:r>
            <a:endParaRPr lang="fr-FR" b="1" dirty="0"/>
          </a:p>
        </p:txBody>
      </p:sp>
      <p:sp>
        <p:nvSpPr>
          <p:cNvPr id="3" name="Espace réservé du contenu 2"/>
          <p:cNvSpPr>
            <a:spLocks noGrp="1"/>
          </p:cNvSpPr>
          <p:nvPr>
            <p:ph idx="1"/>
          </p:nvPr>
        </p:nvSpPr>
        <p:spPr/>
        <p:txBody>
          <a:bodyPr>
            <a:normAutofit/>
          </a:bodyPr>
          <a:lstStyle/>
          <a:p>
            <a:pPr>
              <a:buFont typeface="Arial" panose="020B0604020202020204" pitchFamily="34" charset="0"/>
              <a:buChar char="•"/>
            </a:pPr>
            <a:endParaRPr lang="fr-FR" sz="2800" b="1" u="sng" dirty="0" smtClean="0"/>
          </a:p>
          <a:p>
            <a:pPr algn="just">
              <a:buFont typeface="Arial" panose="020B0604020202020204" pitchFamily="34" charset="0"/>
              <a:buChar char="•"/>
            </a:pPr>
            <a:r>
              <a:rPr lang="fr-FR" sz="2800" b="1" u="sng" dirty="0" smtClean="0"/>
              <a:t>La responsabilité pénale </a:t>
            </a:r>
            <a:r>
              <a:rPr lang="fr-FR" sz="2800" dirty="0" smtClean="0"/>
              <a:t>: elle entraîne une peine. </a:t>
            </a:r>
            <a:r>
              <a:rPr lang="fr-FR" sz="2800" dirty="0"/>
              <a:t>Cette responsabilité peut être recherchée quel que soit le mode d’exercice (libéral, secteur public ou privé). </a:t>
            </a:r>
          </a:p>
          <a:p>
            <a:pPr>
              <a:buFont typeface="Arial" panose="020B0604020202020204" pitchFamily="34" charset="0"/>
              <a:buChar char="•"/>
            </a:pPr>
            <a:endParaRPr lang="fr-FR" sz="2800" dirty="0" smtClean="0"/>
          </a:p>
          <a:p>
            <a:pPr>
              <a:buFont typeface="Arial" panose="020B0604020202020204" pitchFamily="34" charset="0"/>
              <a:buChar char="•"/>
            </a:pPr>
            <a:r>
              <a:rPr lang="fr-FR" sz="2800" b="1" u="sng" dirty="0" smtClean="0"/>
              <a:t>La responsabilité disciplinaire </a:t>
            </a:r>
            <a:r>
              <a:rPr lang="fr-FR" sz="2800" dirty="0" smtClean="0"/>
              <a:t>: elle entraîne une sanction. </a:t>
            </a:r>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12</a:t>
            </a:fld>
            <a:endParaRPr lang="fr-FR">
              <a:solidFill>
                <a:srgbClr val="04617B">
                  <a:shade val="90000"/>
                </a:srgbClr>
              </a:solidFill>
            </a:endParaRPr>
          </a:p>
        </p:txBody>
      </p:sp>
    </p:spTree>
    <p:extLst>
      <p:ext uri="{BB962C8B-B14F-4D97-AF65-F5344CB8AC3E}">
        <p14:creationId xmlns:p14="http://schemas.microsoft.com/office/powerpoint/2010/main" val="2097122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La responsabilité pénale</a:t>
            </a:r>
            <a:endParaRPr lang="fr-FR" b="1" dirty="0"/>
          </a:p>
        </p:txBody>
      </p:sp>
      <p:sp>
        <p:nvSpPr>
          <p:cNvPr id="3" name="Espace réservé du contenu 2"/>
          <p:cNvSpPr>
            <a:spLocks noGrp="1"/>
          </p:cNvSpPr>
          <p:nvPr>
            <p:ph idx="1"/>
          </p:nvPr>
        </p:nvSpPr>
        <p:spPr/>
        <p:txBody>
          <a:bodyPr>
            <a:normAutofit/>
          </a:bodyPr>
          <a:lstStyle/>
          <a:p>
            <a:pPr algn="just"/>
            <a:r>
              <a:rPr lang="fr-FR" sz="2000" b="1" u="sng" dirty="0"/>
              <a:t>Les conditions </a:t>
            </a:r>
            <a:r>
              <a:rPr lang="fr-FR" sz="2000" dirty="0"/>
              <a:t>: </a:t>
            </a:r>
            <a:r>
              <a:rPr lang="fr-FR" sz="2000" dirty="0" smtClean="0"/>
              <a:t> la commission d’une infraction (une contravention, un délit ou un crime). </a:t>
            </a:r>
            <a:r>
              <a:rPr lang="fr-FR" sz="2000" dirty="0"/>
              <a:t>I</a:t>
            </a:r>
            <a:r>
              <a:rPr lang="fr-FR" sz="2000" dirty="0" smtClean="0"/>
              <a:t>l </a:t>
            </a:r>
            <a:r>
              <a:rPr lang="fr-FR" sz="2000" dirty="0"/>
              <a:t>s’agit d’une faute définie et sanctionnée par la </a:t>
            </a:r>
            <a:r>
              <a:rPr lang="fr-FR" sz="2000" dirty="0" smtClean="0"/>
              <a:t>loi, cela peut être un acte involontaire. </a:t>
            </a:r>
            <a:r>
              <a:rPr lang="fr-FR" sz="2000" dirty="0"/>
              <a:t>Il peut s’agir d’une tentative ou d’une complicité. </a:t>
            </a:r>
          </a:p>
          <a:p>
            <a:pPr marL="0" indent="0" algn="just">
              <a:buNone/>
            </a:pPr>
            <a:endParaRPr lang="fr-FR" sz="2000" dirty="0"/>
          </a:p>
          <a:p>
            <a:pPr marL="0" indent="271463" algn="just">
              <a:tabLst>
                <a:tab pos="271463" algn="l"/>
              </a:tabLst>
            </a:pPr>
            <a:r>
              <a:rPr lang="fr-FR" sz="2000" b="1" u="sng" dirty="0"/>
              <a:t>Tribunal compétent </a:t>
            </a:r>
            <a:r>
              <a:rPr lang="fr-FR" sz="2000" dirty="0" smtClean="0"/>
              <a:t>: </a:t>
            </a:r>
            <a:r>
              <a:rPr lang="fr-FR" sz="2000" dirty="0"/>
              <a:t>il existe trois types d’infractions </a:t>
            </a:r>
            <a:r>
              <a:rPr lang="fr-FR" sz="2000" dirty="0" smtClean="0"/>
              <a:t>(selon </a:t>
            </a:r>
            <a:r>
              <a:rPr lang="fr-FR" sz="2000" dirty="0"/>
              <a:t>leur ordre de </a:t>
            </a:r>
            <a:r>
              <a:rPr lang="fr-FR" sz="2000" dirty="0" smtClean="0"/>
              <a:t>gravité) qui relèvent </a:t>
            </a:r>
            <a:r>
              <a:rPr lang="fr-FR" sz="2000" dirty="0"/>
              <a:t>de juridictions différentes : </a:t>
            </a:r>
          </a:p>
          <a:p>
            <a:pPr marL="0" lvl="0" indent="0" algn="just">
              <a:buNone/>
            </a:pPr>
            <a:r>
              <a:rPr lang="fr-FR" sz="2000" dirty="0" smtClean="0"/>
              <a:t>	- </a:t>
            </a:r>
            <a:r>
              <a:rPr lang="fr-FR" sz="2000" u="sng" dirty="0" smtClean="0"/>
              <a:t>La contravention</a:t>
            </a:r>
            <a:r>
              <a:rPr lang="fr-FR" sz="2000" dirty="0" smtClean="0"/>
              <a:t> : le tribunal de police. </a:t>
            </a:r>
            <a:r>
              <a:rPr lang="fr-FR" sz="2000" i="1" dirty="0" smtClean="0">
                <a:solidFill>
                  <a:schemeClr val="accent1"/>
                </a:solidFill>
              </a:rPr>
              <a:t>Exemple : des coups et blessures involontaires sans incapacité totale de travail.</a:t>
            </a:r>
          </a:p>
          <a:p>
            <a:pPr marL="0" lvl="0" indent="0" algn="just">
              <a:buNone/>
            </a:pPr>
            <a:r>
              <a:rPr lang="fr-FR" sz="2000" dirty="0" smtClean="0"/>
              <a:t>	- </a:t>
            </a:r>
            <a:r>
              <a:rPr lang="fr-FR" sz="2000" u="sng" dirty="0" smtClean="0"/>
              <a:t>Le </a:t>
            </a:r>
            <a:r>
              <a:rPr lang="fr-FR" sz="2000" u="sng" dirty="0"/>
              <a:t>délit</a:t>
            </a:r>
            <a:r>
              <a:rPr lang="fr-FR" sz="2000" dirty="0"/>
              <a:t> : le tribunal correctionnel. </a:t>
            </a:r>
            <a:r>
              <a:rPr lang="fr-FR" sz="2000" i="1" dirty="0" smtClean="0">
                <a:solidFill>
                  <a:schemeClr val="accent1"/>
                </a:solidFill>
              </a:rPr>
              <a:t>Exemples : un homicide involontaire (erreur de posologie) ; une violation du secret médical ; des coups et blessures involontaires ayant entraîné une incapacité totale de travail de plus de trois mois. </a:t>
            </a:r>
          </a:p>
          <a:p>
            <a:pPr marL="0" lvl="0" indent="0" algn="just">
              <a:buNone/>
            </a:pPr>
            <a:r>
              <a:rPr lang="fr-FR" sz="2000" dirty="0" smtClean="0"/>
              <a:t>	- </a:t>
            </a:r>
            <a:r>
              <a:rPr lang="fr-FR" sz="2000" u="sng" dirty="0" smtClean="0"/>
              <a:t>Le crime</a:t>
            </a:r>
            <a:r>
              <a:rPr lang="fr-FR" sz="2000" dirty="0" smtClean="0"/>
              <a:t> : la cour d’assises. </a:t>
            </a:r>
            <a:r>
              <a:rPr lang="fr-FR" sz="2000" i="1" dirty="0">
                <a:solidFill>
                  <a:schemeClr val="accent1"/>
                </a:solidFill>
              </a:rPr>
              <a:t>E</a:t>
            </a:r>
            <a:r>
              <a:rPr lang="fr-FR" sz="2000" i="1" dirty="0" smtClean="0">
                <a:solidFill>
                  <a:schemeClr val="accent1"/>
                </a:solidFill>
              </a:rPr>
              <a:t>xemple : un assassinat, un empoissonnement. </a:t>
            </a:r>
          </a:p>
          <a:p>
            <a:pPr algn="just"/>
            <a:endParaRPr lang="fr-FR" sz="2000" dirty="0" smtClean="0"/>
          </a:p>
          <a:p>
            <a:pPr algn="just"/>
            <a:endParaRPr lang="fr-FR" sz="2000" dirty="0"/>
          </a:p>
          <a:p>
            <a:pPr algn="just"/>
            <a:endParaRPr lang="fr-FR" sz="2300" dirty="0"/>
          </a:p>
          <a:p>
            <a:pPr algn="just"/>
            <a:endParaRPr lang="fr-FR" sz="2000" dirty="0"/>
          </a:p>
          <a:p>
            <a:endParaRPr lang="fr-FR" sz="2000" dirty="0"/>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13</a:t>
            </a:fld>
            <a:endParaRPr lang="fr-FR">
              <a:solidFill>
                <a:srgbClr val="04617B">
                  <a:shade val="90000"/>
                </a:srgbClr>
              </a:solidFill>
            </a:endParaRPr>
          </a:p>
        </p:txBody>
      </p:sp>
    </p:spTree>
    <p:extLst>
      <p:ext uri="{BB962C8B-B14F-4D97-AF65-F5344CB8AC3E}">
        <p14:creationId xmlns:p14="http://schemas.microsoft.com/office/powerpoint/2010/main" val="1963236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just"/>
            <a:r>
              <a:rPr lang="fr-FR" b="1" u="sng" dirty="0"/>
              <a:t>La sanction </a:t>
            </a:r>
            <a:r>
              <a:rPr lang="fr-FR" dirty="0"/>
              <a:t>: Selon le Code pénal, « nul n’est responsable que de son propre fait », ainsi seul l’infirmier assume cette responsabilité, la peine lui est donc directement affligée. S’il survient un accident médical au sein d’une équipe de soins, le juge prend en compte l’acte individuel de chacun à l’intérieur de l’équipe. Un même dommage peut alors entraîner la responsabilité de plusieurs personnes. Le tribunal peut prononcer une peine d’emprisonnement (avec ou sans sursis) ou une peine d’amende, ou les deux à la fois. Il peut également prononcer une peine d’interdiction d’exercice provisoire ou définitive ainsi qu’une peine d’interdiction de droits civils ou civiques de manière accessoire à la peine d’emprisonnement. </a:t>
            </a: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14</a:t>
            </a:fld>
            <a:endParaRPr lang="fr-FR">
              <a:solidFill>
                <a:srgbClr val="04617B">
                  <a:shade val="90000"/>
                </a:srgbClr>
              </a:solidFill>
            </a:endParaRPr>
          </a:p>
        </p:txBody>
      </p:sp>
    </p:spTree>
    <p:extLst>
      <p:ext uri="{BB962C8B-B14F-4D97-AF65-F5344CB8AC3E}">
        <p14:creationId xmlns:p14="http://schemas.microsoft.com/office/powerpoint/2010/main" val="32423285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La responsabilité disciplinaire</a:t>
            </a:r>
            <a:endParaRPr lang="fr-FR" b="1" dirty="0"/>
          </a:p>
        </p:txBody>
      </p:sp>
      <p:sp>
        <p:nvSpPr>
          <p:cNvPr id="3" name="Espace réservé du contenu 2"/>
          <p:cNvSpPr>
            <a:spLocks noGrp="1"/>
          </p:cNvSpPr>
          <p:nvPr>
            <p:ph idx="1"/>
          </p:nvPr>
        </p:nvSpPr>
        <p:spPr/>
        <p:txBody>
          <a:bodyPr>
            <a:normAutofit fontScale="70000" lnSpcReduction="20000"/>
          </a:bodyPr>
          <a:lstStyle/>
          <a:p>
            <a:pPr algn="just"/>
            <a:r>
              <a:rPr lang="fr-FR" sz="2400" b="1" u="sng" dirty="0"/>
              <a:t>Les conditions </a:t>
            </a:r>
            <a:r>
              <a:rPr lang="fr-FR" sz="2400" dirty="0"/>
              <a:t>: </a:t>
            </a:r>
            <a:endParaRPr lang="fr-FR" sz="2400" dirty="0" smtClean="0"/>
          </a:p>
          <a:p>
            <a:pPr marL="0" indent="0" algn="just">
              <a:buNone/>
            </a:pPr>
            <a:r>
              <a:rPr lang="fr-FR" sz="2400" dirty="0" smtClean="0"/>
              <a:t>	- manquement professionnel (violation d’une règle professionnelle, dépassement des compétences)</a:t>
            </a:r>
          </a:p>
          <a:p>
            <a:pPr marL="0" indent="0" algn="just">
              <a:buNone/>
            </a:pPr>
            <a:r>
              <a:rPr lang="fr-FR" sz="2400" dirty="0" smtClean="0"/>
              <a:t>	- non-respect d’un principe du règlement intérieur</a:t>
            </a:r>
            <a:endParaRPr lang="fr-FR" sz="2400" dirty="0"/>
          </a:p>
          <a:p>
            <a:pPr marL="0" indent="0" algn="just">
              <a:buNone/>
            </a:pPr>
            <a:r>
              <a:rPr lang="fr-FR" sz="2400" dirty="0"/>
              <a:t>	</a:t>
            </a:r>
          </a:p>
          <a:p>
            <a:pPr marL="0" indent="271463" algn="just">
              <a:tabLst>
                <a:tab pos="271463" algn="l"/>
              </a:tabLst>
            </a:pPr>
            <a:r>
              <a:rPr lang="fr-FR" sz="2400" b="1" u="sng" dirty="0"/>
              <a:t>Tribunal compétent </a:t>
            </a:r>
            <a:r>
              <a:rPr lang="fr-FR" sz="2400" dirty="0"/>
              <a:t>: </a:t>
            </a:r>
            <a:r>
              <a:rPr lang="fr-FR" sz="2400" dirty="0" smtClean="0"/>
              <a:t>c’est la seule responsabilité qui n’est pas engagée par un juge, </a:t>
            </a:r>
            <a:r>
              <a:rPr lang="fr-FR" sz="2400" dirty="0"/>
              <a:t>elle appartient à </a:t>
            </a:r>
            <a:r>
              <a:rPr lang="fr-FR" sz="2400" dirty="0" smtClean="0"/>
              <a:t>:</a:t>
            </a:r>
          </a:p>
          <a:p>
            <a:pPr marL="0" indent="0" algn="just">
              <a:buNone/>
              <a:tabLst>
                <a:tab pos="271463" algn="l"/>
              </a:tabLst>
            </a:pPr>
            <a:endParaRPr lang="fr-FR" sz="2400" dirty="0" smtClean="0"/>
          </a:p>
          <a:p>
            <a:pPr marL="0" indent="0" algn="just">
              <a:buNone/>
              <a:tabLst>
                <a:tab pos="271463" algn="l"/>
              </a:tabLst>
            </a:pPr>
            <a:r>
              <a:rPr lang="fr-FR" sz="2400" dirty="0" smtClean="0"/>
              <a:t>	- </a:t>
            </a:r>
            <a:r>
              <a:rPr lang="fr-FR" sz="2400" u="sng" dirty="0" smtClean="0"/>
              <a:t>L’employeur</a:t>
            </a:r>
            <a:r>
              <a:rPr lang="fr-FR" sz="2400" dirty="0" smtClean="0"/>
              <a:t> : la </a:t>
            </a:r>
            <a:r>
              <a:rPr lang="fr-FR" sz="2400" dirty="0"/>
              <a:t>responsabilité est appréciée par les commissions prévues aux statuts hospitaliers et conventions collectives. </a:t>
            </a:r>
            <a:r>
              <a:rPr lang="fr-FR" sz="2400" dirty="0" smtClean="0"/>
              <a:t>La </a:t>
            </a:r>
            <a:r>
              <a:rPr lang="fr-FR" sz="2400" dirty="0"/>
              <a:t>sanction est prononcée par l’autorité investie du pouvoir de nomination (généralement le directeur). </a:t>
            </a:r>
            <a:r>
              <a:rPr lang="fr-FR" sz="2400" dirty="0" smtClean="0"/>
              <a:t>Si la sanction est contestée, le Conseil des prud’hommes ou le tribunal administratif est alors compétent. </a:t>
            </a:r>
          </a:p>
          <a:p>
            <a:pPr marL="0" indent="0" algn="just">
              <a:buNone/>
              <a:tabLst>
                <a:tab pos="271463" algn="l"/>
              </a:tabLst>
            </a:pPr>
            <a:endParaRPr lang="fr-FR" sz="2400" dirty="0" smtClean="0"/>
          </a:p>
          <a:p>
            <a:pPr marL="0" indent="0" algn="just">
              <a:buNone/>
              <a:tabLst>
                <a:tab pos="271463" algn="l"/>
              </a:tabLst>
            </a:pPr>
            <a:r>
              <a:rPr lang="fr-FR" sz="2400" dirty="0" smtClean="0"/>
              <a:t>	- </a:t>
            </a:r>
            <a:r>
              <a:rPr lang="fr-FR" sz="2400" u="sng" dirty="0" smtClean="0"/>
              <a:t>La </a:t>
            </a:r>
            <a:r>
              <a:rPr lang="fr-FR" sz="2400" u="sng" dirty="0"/>
              <a:t>sécurité sociale </a:t>
            </a:r>
            <a:r>
              <a:rPr lang="fr-FR" sz="2400" dirty="0" smtClean="0"/>
              <a:t>: elle peut </a:t>
            </a:r>
            <a:r>
              <a:rPr lang="fr-FR" sz="2400" dirty="0"/>
              <a:t>de son côté prononcer </a:t>
            </a:r>
            <a:r>
              <a:rPr lang="fr-FR" sz="2400" dirty="0" smtClean="0"/>
              <a:t>des sanctions dans </a:t>
            </a:r>
            <a:r>
              <a:rPr lang="fr-FR" sz="2400" dirty="0"/>
              <a:t>le cas d'abus d'honoraires ou d'actes ou prestations, le remboursement à l'assuré du trop-perçu ou le reversement aux organismes de sécurité sociale du trop-remboursé, même s'il n'est prononcé aucune des sanctions susvisées. </a:t>
            </a:r>
            <a:endParaRPr lang="fr-FR" sz="2400" dirty="0" smtClean="0"/>
          </a:p>
          <a:p>
            <a:pPr marL="0" indent="0" algn="just">
              <a:buNone/>
              <a:tabLst>
                <a:tab pos="271463" algn="l"/>
              </a:tabLst>
            </a:pPr>
            <a:endParaRPr lang="fr-FR" sz="2400" dirty="0" smtClean="0"/>
          </a:p>
          <a:p>
            <a:pPr marL="0" lvl="0" indent="0" algn="just">
              <a:buNone/>
              <a:tabLst>
                <a:tab pos="271463" algn="l"/>
              </a:tabLst>
            </a:pPr>
            <a:r>
              <a:rPr lang="fr-FR" sz="2400" dirty="0">
                <a:solidFill>
                  <a:prstClr val="black"/>
                </a:solidFill>
              </a:rPr>
              <a:t>	- </a:t>
            </a:r>
            <a:r>
              <a:rPr lang="fr-FR" sz="2400" u="sng" dirty="0">
                <a:solidFill>
                  <a:prstClr val="black"/>
                </a:solidFill>
              </a:rPr>
              <a:t>Le patient </a:t>
            </a:r>
            <a:r>
              <a:rPr lang="fr-FR" sz="2400" dirty="0">
                <a:solidFill>
                  <a:prstClr val="black"/>
                </a:solidFill>
              </a:rPr>
              <a:t>: il peut saisir d’une plainte le président du conseil départemental de l’ordre dans le département dans lequel l’infirmier mis en cause exerce sa </a:t>
            </a:r>
            <a:r>
              <a:rPr lang="fr-FR" sz="2400" dirty="0" smtClean="0">
                <a:solidFill>
                  <a:prstClr val="black"/>
                </a:solidFill>
              </a:rPr>
              <a:t>profession. </a:t>
            </a:r>
            <a:r>
              <a:rPr lang="fr-FR" sz="2400" dirty="0">
                <a:solidFill>
                  <a:prstClr val="black"/>
                </a:solidFill>
              </a:rPr>
              <a:t>La plainte est ensuite enregistrée puis notifiée à l’infirmier. </a:t>
            </a:r>
          </a:p>
          <a:p>
            <a:pPr marL="0" indent="0" algn="just">
              <a:buNone/>
              <a:tabLst>
                <a:tab pos="271463" algn="l"/>
              </a:tabLst>
            </a:pPr>
            <a:endParaRPr lang="fr-FR" sz="2400" dirty="0" smtClean="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15</a:t>
            </a:fld>
            <a:endParaRPr lang="fr-FR">
              <a:solidFill>
                <a:srgbClr val="04617B">
                  <a:shade val="90000"/>
                </a:srgbClr>
              </a:solidFill>
            </a:endParaRPr>
          </a:p>
        </p:txBody>
      </p:sp>
    </p:spTree>
    <p:extLst>
      <p:ext uri="{BB962C8B-B14F-4D97-AF65-F5344CB8AC3E}">
        <p14:creationId xmlns:p14="http://schemas.microsoft.com/office/powerpoint/2010/main" val="3242204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914400"/>
            <a:ext cx="10972800" cy="5274733"/>
          </a:xfrm>
        </p:spPr>
        <p:txBody>
          <a:bodyPr>
            <a:noAutofit/>
          </a:bodyPr>
          <a:lstStyle/>
          <a:p>
            <a:pPr marL="0" lvl="0" indent="0" algn="just">
              <a:buClr>
                <a:srgbClr val="0BD0D9"/>
              </a:buClr>
              <a:buNone/>
              <a:tabLst>
                <a:tab pos="271463" algn="l"/>
              </a:tabLst>
            </a:pPr>
            <a:r>
              <a:rPr lang="fr-FR" sz="1600" dirty="0" smtClean="0">
                <a:solidFill>
                  <a:prstClr val="black"/>
                </a:solidFill>
              </a:rPr>
              <a:t>Dans </a:t>
            </a:r>
            <a:r>
              <a:rPr lang="fr-FR" sz="1600" dirty="0">
                <a:solidFill>
                  <a:prstClr val="black"/>
                </a:solidFill>
              </a:rPr>
              <a:t>un premier temps, le Conseil départemental proposera une </a:t>
            </a:r>
            <a:r>
              <a:rPr lang="fr-FR" sz="1600" u="sng" dirty="0">
                <a:solidFill>
                  <a:prstClr val="black"/>
                </a:solidFill>
              </a:rPr>
              <a:t>procédure de conciliation</a:t>
            </a:r>
            <a:r>
              <a:rPr lang="fr-FR" sz="1600" dirty="0">
                <a:solidFill>
                  <a:prstClr val="black"/>
                </a:solidFill>
              </a:rPr>
              <a:t>. </a:t>
            </a:r>
            <a:r>
              <a:rPr lang="fr-FR" sz="1600" dirty="0" smtClean="0"/>
              <a:t>C’est </a:t>
            </a:r>
            <a:r>
              <a:rPr lang="fr-FR" sz="1600" dirty="0"/>
              <a:t>une procédure de règlement amiable des litiges. Les conseillers </a:t>
            </a:r>
            <a:r>
              <a:rPr lang="fr-FR" sz="1600" dirty="0" smtClean="0"/>
              <a:t>jouent </a:t>
            </a:r>
            <a:r>
              <a:rPr lang="fr-FR" sz="1600" dirty="0"/>
              <a:t>ici le rôle de </a:t>
            </a:r>
            <a:r>
              <a:rPr lang="fr-FR" sz="1600" dirty="0" smtClean="0"/>
              <a:t>conciliateur </a:t>
            </a:r>
            <a:r>
              <a:rPr lang="fr-FR" sz="1600" dirty="0"/>
              <a:t>pour tenter de résoudre le </a:t>
            </a:r>
            <a:r>
              <a:rPr lang="fr-FR" sz="1600" dirty="0" smtClean="0"/>
              <a:t>désaccord</a:t>
            </a:r>
            <a:r>
              <a:rPr lang="fr-FR" sz="1600" dirty="0"/>
              <a:t> </a:t>
            </a:r>
            <a:r>
              <a:rPr lang="fr-FR" sz="1600" dirty="0" smtClean="0"/>
              <a:t>mais ne </a:t>
            </a:r>
            <a:r>
              <a:rPr lang="fr-FR" sz="1600" dirty="0"/>
              <a:t>prennent pas partie. </a:t>
            </a:r>
            <a:r>
              <a:rPr lang="fr-FR" sz="1600" dirty="0" smtClean="0"/>
              <a:t>Trois </a:t>
            </a:r>
            <a:r>
              <a:rPr lang="fr-FR" sz="1600" dirty="0"/>
              <a:t>issues sont possibles </a:t>
            </a:r>
            <a:r>
              <a:rPr lang="fr-FR" sz="1600" dirty="0" smtClean="0"/>
              <a:t>: une </a:t>
            </a:r>
            <a:r>
              <a:rPr lang="fr-FR" sz="1600" dirty="0"/>
              <a:t>conciliation </a:t>
            </a:r>
            <a:r>
              <a:rPr lang="fr-FR" sz="1600" dirty="0" smtClean="0"/>
              <a:t>totale ; une </a:t>
            </a:r>
            <a:r>
              <a:rPr lang="fr-FR" sz="1600" dirty="0"/>
              <a:t>conciliation </a:t>
            </a:r>
            <a:r>
              <a:rPr lang="fr-FR" sz="1600" dirty="0" smtClean="0"/>
              <a:t>partielle ; une </a:t>
            </a:r>
            <a:r>
              <a:rPr lang="fr-FR" sz="1600" dirty="0"/>
              <a:t>non-conciliation. </a:t>
            </a:r>
            <a:endParaRPr lang="fr-FR" sz="1600" dirty="0" smtClean="0"/>
          </a:p>
          <a:p>
            <a:pPr marL="0" lvl="0" indent="0" algn="just">
              <a:buClr>
                <a:srgbClr val="0BD0D9"/>
              </a:buClr>
              <a:buNone/>
              <a:tabLst>
                <a:tab pos="271463" algn="l"/>
              </a:tabLst>
            </a:pPr>
            <a:endParaRPr lang="fr-FR" sz="1600" dirty="0" smtClean="0"/>
          </a:p>
          <a:p>
            <a:pPr marL="0" lvl="0" indent="0" algn="just">
              <a:buClr>
                <a:srgbClr val="0BD0D9"/>
              </a:buClr>
              <a:buNone/>
              <a:tabLst>
                <a:tab pos="271463" algn="l"/>
              </a:tabLst>
            </a:pPr>
            <a:r>
              <a:rPr lang="fr-FR" sz="1600" dirty="0" smtClean="0"/>
              <a:t>Dans </a:t>
            </a:r>
            <a:r>
              <a:rPr lang="fr-FR" sz="1600" dirty="0"/>
              <a:t>les deux derniers cas, la plainte et le procès-verbal de la conciliation sont transmis à la </a:t>
            </a:r>
            <a:r>
              <a:rPr lang="fr-FR" sz="1600" u="sng" dirty="0"/>
              <a:t>chambre disciplinaire </a:t>
            </a:r>
            <a:r>
              <a:rPr lang="fr-FR" sz="1600" dirty="0"/>
              <a:t>compétente par le Conseil départemental qui peut se joindre à </a:t>
            </a:r>
            <a:r>
              <a:rPr lang="fr-FR" sz="1600" dirty="0" smtClean="0"/>
              <a:t>la </a:t>
            </a:r>
            <a:r>
              <a:rPr lang="fr-FR" sz="1600" dirty="0"/>
              <a:t>plainte s’il estime que le manquement porte une atteinte à l’intérêt collectif de la </a:t>
            </a:r>
            <a:r>
              <a:rPr lang="fr-FR" sz="1600" dirty="0" smtClean="0"/>
              <a:t>profession.</a:t>
            </a:r>
          </a:p>
          <a:p>
            <a:pPr marL="0" lvl="0" indent="0" algn="just">
              <a:buClr>
                <a:srgbClr val="0BD0D9"/>
              </a:buClr>
              <a:buNone/>
              <a:tabLst>
                <a:tab pos="271463" algn="l"/>
              </a:tabLst>
            </a:pPr>
            <a:endParaRPr lang="fr-FR" sz="1600" dirty="0">
              <a:solidFill>
                <a:prstClr val="black"/>
              </a:solidFill>
            </a:endParaRPr>
          </a:p>
          <a:p>
            <a:pPr marL="0" lvl="0" indent="0" algn="just">
              <a:buClr>
                <a:srgbClr val="0BD0D9"/>
              </a:buClr>
              <a:buNone/>
              <a:tabLst>
                <a:tab pos="271463" algn="l"/>
              </a:tabLst>
            </a:pPr>
            <a:r>
              <a:rPr lang="fr-FR" sz="1600" dirty="0"/>
              <a:t>Les chambres disciplinaires font partie des juridictions de l’ordre administratif. Elles sont </a:t>
            </a:r>
            <a:r>
              <a:rPr lang="fr-FR" sz="1600" dirty="0" smtClean="0"/>
              <a:t>constituées </a:t>
            </a:r>
            <a:r>
              <a:rPr lang="fr-FR" sz="1600" dirty="0"/>
              <a:t>de conseillers ordinaux </a:t>
            </a:r>
            <a:r>
              <a:rPr lang="fr-FR" sz="1600" dirty="0" smtClean="0"/>
              <a:t>élus (c’est-à-dire des infirmiers) et d’un </a:t>
            </a:r>
            <a:r>
              <a:rPr lang="fr-FR" sz="1600" dirty="0"/>
              <a:t>magistrat </a:t>
            </a:r>
            <a:r>
              <a:rPr lang="fr-FR" sz="1600" dirty="0" smtClean="0"/>
              <a:t>qui </a:t>
            </a:r>
            <a:r>
              <a:rPr lang="fr-FR" sz="1600" dirty="0"/>
              <a:t>préside la chambre. </a:t>
            </a:r>
            <a:r>
              <a:rPr lang="fr-FR" sz="1600" dirty="0" smtClean="0"/>
              <a:t>L’infirmier </a:t>
            </a:r>
            <a:r>
              <a:rPr lang="fr-FR" sz="1600" dirty="0"/>
              <a:t>mis en cause peut déposer un mémoire en défense </a:t>
            </a:r>
            <a:r>
              <a:rPr lang="fr-FR" sz="1600" dirty="0" smtClean="0"/>
              <a:t>auquel le patient peut répondre. </a:t>
            </a:r>
            <a:r>
              <a:rPr lang="fr-FR" sz="1600" dirty="0"/>
              <a:t>Une fois la chambre saisie, un rapporteur est </a:t>
            </a:r>
            <a:r>
              <a:rPr lang="fr-FR" sz="1600" dirty="0" smtClean="0"/>
              <a:t>nommé : il peut auditionner les parties et rédige un rapport qui expose objectivement </a:t>
            </a:r>
            <a:r>
              <a:rPr lang="fr-FR" sz="1600" dirty="0"/>
              <a:t>les faits. Ensuite, la chambre examine </a:t>
            </a:r>
            <a:r>
              <a:rPr lang="fr-FR" sz="1600" dirty="0" smtClean="0"/>
              <a:t>l’affaire, les parties reçoivent une convocation et peuvent se faire assister par un avocat. A </a:t>
            </a:r>
            <a:r>
              <a:rPr lang="fr-FR" sz="1600" dirty="0"/>
              <a:t>l’issue des délibérations, la chambre statue : la décision </a:t>
            </a:r>
            <a:r>
              <a:rPr lang="fr-FR" sz="1600" dirty="0" smtClean="0"/>
              <a:t>est </a:t>
            </a:r>
            <a:r>
              <a:rPr lang="fr-FR" sz="1600" dirty="0"/>
              <a:t>alors rendue publique par sa lecture et son affichage, puis notifiée aux parties. L’audience est publique, mais pas le délibéré.</a:t>
            </a:r>
            <a:endParaRPr lang="fr-FR" sz="1600" dirty="0">
              <a:solidFill>
                <a:prstClr val="black"/>
              </a:solidFill>
            </a:endParaRPr>
          </a:p>
          <a:p>
            <a:pPr marL="0" indent="0">
              <a:buNone/>
            </a:pPr>
            <a:endParaRPr lang="fr-FR" sz="1600" dirty="0" smtClean="0"/>
          </a:p>
          <a:p>
            <a:pPr marL="0" indent="0" algn="just">
              <a:buNone/>
            </a:pPr>
            <a:r>
              <a:rPr lang="fr-FR" sz="1600" dirty="0" smtClean="0"/>
              <a:t>Si </a:t>
            </a:r>
            <a:r>
              <a:rPr lang="fr-FR" sz="1600" dirty="0"/>
              <a:t>l’une des parties désapprouve la décision de la chambre de première instance, elle peut </a:t>
            </a:r>
            <a:r>
              <a:rPr lang="fr-FR" sz="1600" dirty="0" smtClean="0"/>
              <a:t>interjeter appel </a:t>
            </a:r>
            <a:r>
              <a:rPr lang="fr-FR" sz="1600" dirty="0"/>
              <a:t>dans le mois qui suit la notification de celle-ci. C’est alors la chambre </a:t>
            </a:r>
            <a:r>
              <a:rPr lang="fr-FR" sz="1600" dirty="0" smtClean="0"/>
              <a:t>disciplinaire </a:t>
            </a:r>
            <a:r>
              <a:rPr lang="fr-FR" sz="1600" dirty="0"/>
              <a:t>nationale de l’Ordre qui prend le relais et statue. Elle est présidée par un conseiller d’État. Il est possible ensuite de former un pourvoi en </a:t>
            </a:r>
            <a:r>
              <a:rPr lang="fr-FR" sz="1600" dirty="0" smtClean="0"/>
              <a:t>cassation devant </a:t>
            </a:r>
            <a:r>
              <a:rPr lang="fr-FR" sz="1600" dirty="0"/>
              <a:t>le Conseil d’État </a:t>
            </a:r>
            <a:r>
              <a:rPr lang="fr-FR" sz="1600" dirty="0" smtClean="0"/>
              <a:t>à </a:t>
            </a:r>
            <a:r>
              <a:rPr lang="fr-FR" sz="1600" dirty="0"/>
              <a:t>l’égard des décisions prises par la chambre disciplinaire nationale de l’Ordre. </a:t>
            </a:r>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16</a:t>
            </a:fld>
            <a:endParaRPr lang="fr-FR">
              <a:solidFill>
                <a:srgbClr val="04617B">
                  <a:shade val="90000"/>
                </a:srgbClr>
              </a:solidFill>
            </a:endParaRPr>
          </a:p>
        </p:txBody>
      </p:sp>
    </p:spTree>
    <p:extLst>
      <p:ext uri="{BB962C8B-B14F-4D97-AF65-F5344CB8AC3E}">
        <p14:creationId xmlns:p14="http://schemas.microsoft.com/office/powerpoint/2010/main" val="506040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sz="2800" b="1" u="sng" dirty="0"/>
              <a:t>La sanction</a:t>
            </a:r>
            <a:r>
              <a:rPr lang="fr-FR" sz="2800" dirty="0"/>
              <a:t>: Il peut s’agir d’un avertissement, d’un blâme, d’une mise à pied, </a:t>
            </a:r>
            <a:r>
              <a:rPr lang="fr-FR" sz="2800" dirty="0" smtClean="0"/>
              <a:t>une interdiction temporaire ou définitive d’exercer, d’une </a:t>
            </a:r>
            <a:r>
              <a:rPr lang="fr-FR" sz="2800" dirty="0"/>
              <a:t>révocation, d’une la mise à la retraite d’office. </a:t>
            </a:r>
            <a:endParaRPr lang="fr-FR" sz="2800" dirty="0" smtClean="0"/>
          </a:p>
          <a:p>
            <a:pPr marL="0" indent="0" algn="just">
              <a:buNone/>
            </a:pPr>
            <a:r>
              <a:rPr lang="fr-FR" sz="2800" dirty="0" smtClean="0">
                <a:solidFill>
                  <a:srgbClr val="FF0000"/>
                </a:solidFill>
              </a:rPr>
              <a:t>Attention</a:t>
            </a:r>
            <a:r>
              <a:rPr lang="fr-FR" sz="2800" dirty="0" smtClean="0"/>
              <a:t> : il est </a:t>
            </a:r>
            <a:r>
              <a:rPr lang="fr-FR" sz="2800" dirty="0"/>
              <a:t>i</a:t>
            </a:r>
            <a:r>
              <a:rPr lang="fr-FR" sz="2800" dirty="0" smtClean="0"/>
              <a:t>mpossible </a:t>
            </a:r>
            <a:r>
              <a:rPr lang="fr-FR" sz="2800" dirty="0"/>
              <a:t>d’être </a:t>
            </a:r>
            <a:r>
              <a:rPr lang="fr-FR" sz="2800" dirty="0" smtClean="0"/>
              <a:t>remplacé </a:t>
            </a:r>
            <a:r>
              <a:rPr lang="fr-FR" sz="2800" dirty="0"/>
              <a:t>pendant l’interdiction </a:t>
            </a:r>
            <a:r>
              <a:rPr lang="fr-FR" sz="2800" dirty="0" smtClean="0"/>
              <a:t>d’exercice.</a:t>
            </a:r>
            <a:endParaRPr lang="fr-FR" sz="2800" dirty="0"/>
          </a:p>
          <a:p>
            <a:pPr algn="just"/>
            <a:endParaRPr lang="fr-FR" sz="2800" dirty="0">
              <a:solidFill>
                <a:srgbClr val="FF0000"/>
              </a:solidFill>
            </a:endParaRPr>
          </a:p>
          <a:p>
            <a:pPr algn="just"/>
            <a:r>
              <a:rPr lang="fr-FR" sz="2800" b="1" u="sng" dirty="0" smtClean="0"/>
              <a:t>A noter :</a:t>
            </a:r>
            <a:r>
              <a:rPr lang="fr-FR" sz="2800" b="1" dirty="0" smtClean="0"/>
              <a:t> </a:t>
            </a:r>
            <a:r>
              <a:rPr lang="fr-FR" sz="2800" dirty="0"/>
              <a:t>aucune disposition législative et réglementaire n'enferme l'action disciplinaire dans un </a:t>
            </a:r>
            <a:r>
              <a:rPr lang="fr-FR" sz="2800" dirty="0" smtClean="0"/>
              <a:t>délai</a:t>
            </a:r>
            <a:r>
              <a:rPr lang="fr-FR" sz="2800" dirty="0"/>
              <a:t> </a:t>
            </a:r>
            <a:r>
              <a:rPr lang="fr-FR" sz="2800" dirty="0" smtClean="0"/>
              <a:t>de prescription. </a:t>
            </a:r>
            <a:endParaRPr lang="fr-FR" sz="2800" dirty="0">
              <a:solidFill>
                <a:srgbClr val="FF0000"/>
              </a:solidFill>
            </a:endParaRP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17</a:t>
            </a:fld>
            <a:endParaRPr lang="fr-FR">
              <a:solidFill>
                <a:srgbClr val="04617B">
                  <a:shade val="90000"/>
                </a:srgbClr>
              </a:solidFill>
            </a:endParaRPr>
          </a:p>
        </p:txBody>
      </p:sp>
    </p:spTree>
    <p:extLst>
      <p:ext uri="{BB962C8B-B14F-4D97-AF65-F5344CB8AC3E}">
        <p14:creationId xmlns:p14="http://schemas.microsoft.com/office/powerpoint/2010/main" val="15847478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smtClean="0"/>
              <a:t>Le cumul des responsabilités </a:t>
            </a:r>
            <a:endParaRPr lang="fr-FR" b="1" dirty="0"/>
          </a:p>
        </p:txBody>
      </p:sp>
      <p:sp>
        <p:nvSpPr>
          <p:cNvPr id="3" name="Espace réservé du contenu 2"/>
          <p:cNvSpPr>
            <a:spLocks noGrp="1"/>
          </p:cNvSpPr>
          <p:nvPr>
            <p:ph idx="1"/>
          </p:nvPr>
        </p:nvSpPr>
        <p:spPr/>
        <p:txBody>
          <a:bodyPr>
            <a:normAutofit fontScale="92500" lnSpcReduction="10000"/>
          </a:bodyPr>
          <a:lstStyle/>
          <a:p>
            <a:pPr algn="just">
              <a:buFont typeface="Arial" panose="020B0604020202020204" pitchFamily="34" charset="0"/>
              <a:buChar char="•"/>
            </a:pPr>
            <a:r>
              <a:rPr lang="fr-FR" sz="2000" dirty="0" smtClean="0"/>
              <a:t>Pour un même acte, l’ensemble des responsabilités peut être engagé à l’encontre de l’infirmier. Cela s’explique par la différence de finalité poursuivie par ces responsabilités. </a:t>
            </a:r>
          </a:p>
          <a:p>
            <a:pPr lvl="0" algn="just">
              <a:buFont typeface="Arial" panose="020B0604020202020204" pitchFamily="34" charset="0"/>
              <a:buChar char="•"/>
            </a:pPr>
            <a:r>
              <a:rPr lang="fr-FR" sz="2000" dirty="0"/>
              <a:t>Si pour une même faute la responsabilité civile et pénale sont engagées : le tribunal correctionnel peut juger des deux responsabilités en même temps. </a:t>
            </a:r>
          </a:p>
          <a:p>
            <a:pPr algn="just">
              <a:buFont typeface="Arial" panose="020B0604020202020204" pitchFamily="34" charset="0"/>
              <a:buChar char="•"/>
            </a:pPr>
            <a:r>
              <a:rPr lang="fr-FR" sz="2000" dirty="0"/>
              <a:t>Si </a:t>
            </a:r>
            <a:r>
              <a:rPr lang="fr-FR" sz="2000" dirty="0" smtClean="0"/>
              <a:t>pour une même faute la responsabilité administrative et pénale sont engagées : </a:t>
            </a:r>
            <a:r>
              <a:rPr lang="fr-FR" sz="2000" dirty="0"/>
              <a:t>il y aura deux procédures </a:t>
            </a:r>
            <a:r>
              <a:rPr lang="fr-FR" sz="2000" dirty="0" smtClean="0"/>
              <a:t>distinctes, </a:t>
            </a:r>
            <a:r>
              <a:rPr lang="fr-FR" sz="2000" dirty="0"/>
              <a:t>le tribunal correctionnel n’est pas compétent pour juger de la responsabilité </a:t>
            </a:r>
            <a:r>
              <a:rPr lang="fr-FR" sz="2000" dirty="0" smtClean="0"/>
              <a:t>administrative. Celle-ci sera jugée dans un second temps par le tribunal administratif. </a:t>
            </a:r>
          </a:p>
          <a:p>
            <a:pPr marL="0" indent="0">
              <a:buNone/>
            </a:pPr>
            <a:endParaRPr lang="fr-FR" sz="1900" dirty="0" smtClean="0">
              <a:solidFill>
                <a:schemeClr val="accent1"/>
              </a:solidFill>
            </a:endParaRPr>
          </a:p>
          <a:p>
            <a:pPr marL="0" indent="0">
              <a:buNone/>
            </a:pPr>
            <a:r>
              <a:rPr lang="fr-FR" sz="1900" i="1" dirty="0" smtClean="0">
                <a:solidFill>
                  <a:schemeClr val="accent1"/>
                </a:solidFill>
              </a:rPr>
              <a:t>Exemple</a:t>
            </a:r>
            <a:r>
              <a:rPr lang="fr-FR" sz="1900" i="1" dirty="0">
                <a:solidFill>
                  <a:schemeClr val="accent1"/>
                </a:solidFill>
              </a:rPr>
              <a:t> : une infirmière qui se trompe dans le dosage du produit et cause la mort de son patient peut être poursuivie : </a:t>
            </a:r>
          </a:p>
          <a:p>
            <a:pPr marL="0" indent="0">
              <a:buNone/>
            </a:pPr>
            <a:r>
              <a:rPr lang="fr-FR" sz="1900" i="1" dirty="0" smtClean="0">
                <a:solidFill>
                  <a:schemeClr val="accent1"/>
                </a:solidFill>
              </a:rPr>
              <a:t>	- </a:t>
            </a:r>
            <a:r>
              <a:rPr lang="fr-FR" sz="1900" i="1" dirty="0">
                <a:solidFill>
                  <a:schemeClr val="accent1"/>
                </a:solidFill>
              </a:rPr>
              <a:t>civilement par la famille du </a:t>
            </a:r>
            <a:r>
              <a:rPr lang="fr-FR" sz="1900" i="1" dirty="0" smtClean="0">
                <a:solidFill>
                  <a:schemeClr val="accent1"/>
                </a:solidFill>
              </a:rPr>
              <a:t>patient</a:t>
            </a:r>
          </a:p>
          <a:p>
            <a:pPr marL="0" indent="0">
              <a:buNone/>
            </a:pPr>
            <a:r>
              <a:rPr lang="fr-FR" sz="1900" i="1" dirty="0" smtClean="0">
                <a:solidFill>
                  <a:schemeClr val="accent1"/>
                </a:solidFill>
              </a:rPr>
              <a:t>	- pénalement </a:t>
            </a:r>
            <a:r>
              <a:rPr lang="fr-FR" sz="1900" i="1" dirty="0">
                <a:solidFill>
                  <a:schemeClr val="accent1"/>
                </a:solidFill>
              </a:rPr>
              <a:t>pour homicide involontaire punie d’une peine d’amende et/ou d’une peine d’emprisonnement</a:t>
            </a:r>
          </a:p>
          <a:p>
            <a:pPr marL="0" indent="0">
              <a:buNone/>
            </a:pPr>
            <a:r>
              <a:rPr lang="fr-FR" sz="1900" i="1" dirty="0" smtClean="0">
                <a:solidFill>
                  <a:schemeClr val="accent1"/>
                </a:solidFill>
              </a:rPr>
              <a:t>	- </a:t>
            </a:r>
            <a:r>
              <a:rPr lang="fr-FR" sz="2000" i="1" dirty="0" smtClean="0">
                <a:solidFill>
                  <a:schemeClr val="accent1"/>
                </a:solidFill>
              </a:rPr>
              <a:t>disciplinairement </a:t>
            </a:r>
            <a:r>
              <a:rPr lang="fr-FR" sz="2000" i="1" dirty="0">
                <a:solidFill>
                  <a:schemeClr val="accent1"/>
                </a:solidFill>
              </a:rPr>
              <a:t>par </a:t>
            </a:r>
            <a:r>
              <a:rPr lang="fr-FR" sz="2000" i="1" dirty="0" smtClean="0">
                <a:solidFill>
                  <a:schemeClr val="accent1"/>
                </a:solidFill>
              </a:rPr>
              <a:t>l’hôpital, la clinique ou la famille du patient</a:t>
            </a:r>
            <a:endParaRPr lang="fr-FR" sz="2000" i="1" dirty="0">
              <a:solidFill>
                <a:schemeClr val="accent1"/>
              </a:solidFill>
            </a:endParaRPr>
          </a:p>
          <a:p>
            <a:pPr marL="0" indent="0">
              <a:buNone/>
            </a:pPr>
            <a:endParaRPr lang="fr-FR" sz="1900" i="1" dirty="0">
              <a:solidFill>
                <a:schemeClr val="bg1">
                  <a:lumMod val="50000"/>
                </a:schemeClr>
              </a:solidFill>
            </a:endParaRPr>
          </a:p>
          <a:p>
            <a:pPr algn="just">
              <a:buFont typeface="Arial" panose="020B0604020202020204" pitchFamily="34" charset="0"/>
              <a:buChar char="•"/>
            </a:pPr>
            <a:endParaRPr lang="fr-FR" dirty="0"/>
          </a:p>
          <a:p>
            <a:pPr algn="just">
              <a:buFont typeface="Arial" panose="020B0604020202020204" pitchFamily="34" charset="0"/>
              <a:buChar char="•"/>
            </a:pPr>
            <a:endParaRPr lang="fr-FR" dirty="0" smtClean="0"/>
          </a:p>
          <a:p>
            <a:pPr algn="just">
              <a:buFont typeface="Arial" panose="020B0604020202020204" pitchFamily="34" charset="0"/>
              <a:buChar char="•"/>
            </a:pPr>
            <a:endParaRPr lang="fr-FR" dirty="0"/>
          </a:p>
          <a:p>
            <a:pPr algn="just">
              <a:buFont typeface="Arial" panose="020B0604020202020204" pitchFamily="34" charset="0"/>
              <a:buChar char="•"/>
            </a:pP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18</a:t>
            </a:fld>
            <a:endParaRPr lang="fr-FR">
              <a:solidFill>
                <a:srgbClr val="04617B">
                  <a:shade val="90000"/>
                </a:srgbClr>
              </a:solidFill>
            </a:endParaRPr>
          </a:p>
        </p:txBody>
      </p:sp>
    </p:spTree>
    <p:extLst>
      <p:ext uri="{BB962C8B-B14F-4D97-AF65-F5344CB8AC3E}">
        <p14:creationId xmlns:p14="http://schemas.microsoft.com/office/powerpoint/2010/main" val="22435975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Les assurances</a:t>
            </a:r>
            <a:endParaRPr lang="fr-FR" b="1" dirty="0"/>
          </a:p>
        </p:txBody>
      </p:sp>
      <p:sp>
        <p:nvSpPr>
          <p:cNvPr id="3" name="Espace réservé du contenu 2"/>
          <p:cNvSpPr>
            <a:spLocks noGrp="1"/>
          </p:cNvSpPr>
          <p:nvPr>
            <p:ph sz="half" idx="1"/>
          </p:nvPr>
        </p:nvSpPr>
        <p:spPr/>
        <p:txBody>
          <a:bodyPr>
            <a:normAutofit fontScale="47500" lnSpcReduction="20000"/>
          </a:bodyPr>
          <a:lstStyle/>
          <a:p>
            <a:pPr algn="just"/>
            <a:endParaRPr lang="fr-FR" sz="2900" b="1" u="sng" dirty="0" smtClean="0"/>
          </a:p>
          <a:p>
            <a:pPr marL="0" indent="0" algn="ctr">
              <a:buNone/>
            </a:pPr>
            <a:r>
              <a:rPr lang="fr-FR" sz="2900" b="1" u="sng" dirty="0"/>
              <a:t>L’assurance de responsabilité civile professionnelle</a:t>
            </a:r>
          </a:p>
          <a:p>
            <a:pPr algn="just"/>
            <a:endParaRPr lang="fr-FR" dirty="0"/>
          </a:p>
          <a:p>
            <a:pPr algn="just"/>
            <a:r>
              <a:rPr lang="fr-FR" sz="2500" dirty="0"/>
              <a:t>E</a:t>
            </a:r>
            <a:r>
              <a:rPr lang="fr-FR" sz="2800" dirty="0" smtClean="0"/>
              <a:t>lle </a:t>
            </a:r>
            <a:r>
              <a:rPr lang="fr-FR" sz="2800" dirty="0"/>
              <a:t>permet d’assumer à la place de l’infirmier les dommages et intérêts auxquels il peut être condamné. </a:t>
            </a:r>
          </a:p>
          <a:p>
            <a:pPr marL="0" indent="0" algn="just">
              <a:buNone/>
            </a:pPr>
            <a:endParaRPr lang="fr-FR" sz="2800" dirty="0"/>
          </a:p>
          <a:p>
            <a:pPr algn="just"/>
            <a:r>
              <a:rPr lang="fr-FR" sz="2800" b="1" u="sng" dirty="0"/>
              <a:t>Pour l’infirmier salarié du secteur public ou privé </a:t>
            </a:r>
            <a:r>
              <a:rPr lang="fr-FR" sz="2800" b="1" dirty="0"/>
              <a:t>: </a:t>
            </a:r>
            <a:r>
              <a:rPr lang="fr-FR" sz="2800" dirty="0"/>
              <a:t>cela </a:t>
            </a:r>
            <a:r>
              <a:rPr lang="fr-FR" sz="2800" dirty="0" smtClean="0"/>
              <a:t>présente de l’intérêt lorsque l’employeur </a:t>
            </a:r>
            <a:r>
              <a:rPr lang="fr-FR" sz="2800" dirty="0"/>
              <a:t>se retourne contre l’infirmier ou si </a:t>
            </a:r>
            <a:r>
              <a:rPr lang="fr-FR" sz="2800" dirty="0" smtClean="0"/>
              <a:t>ce dernier commet </a:t>
            </a:r>
            <a:r>
              <a:rPr lang="fr-FR" sz="2800" dirty="0"/>
              <a:t>une faute personnelle détachable du service. Par ailleurs, si l’infirmier salarié accomplit des actes bénévoles à l’extérieur de l’établissement, il a intérêt à s’affilier à ladite assurance. </a:t>
            </a:r>
          </a:p>
          <a:p>
            <a:pPr marL="0" indent="0" algn="just">
              <a:buNone/>
            </a:pPr>
            <a:endParaRPr lang="fr-FR" sz="2800" dirty="0"/>
          </a:p>
          <a:p>
            <a:pPr algn="just"/>
            <a:r>
              <a:rPr lang="fr-FR" sz="2800" b="1" u="sng" dirty="0"/>
              <a:t>Dans le cadre de l’exercice libéral</a:t>
            </a:r>
            <a:r>
              <a:rPr lang="fr-FR" sz="2800" b="1" dirty="0"/>
              <a:t> </a:t>
            </a:r>
            <a:r>
              <a:rPr lang="fr-FR" sz="2800" dirty="0"/>
              <a:t>: l’assurance civile professionnelle est obligatoire. </a:t>
            </a:r>
          </a:p>
          <a:p>
            <a:pPr marL="0" indent="0" algn="just">
              <a:buNone/>
            </a:pPr>
            <a:endParaRPr lang="fr-FR" sz="2800" dirty="0"/>
          </a:p>
          <a:p>
            <a:pPr algn="just"/>
            <a:r>
              <a:rPr lang="fr-FR" sz="2800" b="1" u="sng" dirty="0"/>
              <a:t>A noter </a:t>
            </a:r>
            <a:r>
              <a:rPr lang="fr-FR" sz="2800" dirty="0"/>
              <a:t>: L’assureur n’a pas le droit de se retourner après coup contre l’infirmier pour se faire rembourser des dommages et intérêts, sauf cas de malveillance. </a:t>
            </a:r>
            <a:endParaRPr lang="fr-FR" sz="2800" dirty="0" smtClean="0"/>
          </a:p>
          <a:p>
            <a:pPr algn="just"/>
            <a:endParaRPr lang="fr-FR" sz="2800" dirty="0"/>
          </a:p>
          <a:p>
            <a:pPr algn="just"/>
            <a:r>
              <a:rPr lang="fr-FR" sz="2800" u="sng" dirty="0" smtClean="0">
                <a:solidFill>
                  <a:srgbClr val="FF0000"/>
                </a:solidFill>
              </a:rPr>
              <a:t>Attention</a:t>
            </a:r>
            <a:r>
              <a:rPr lang="fr-FR" sz="2800" dirty="0" smtClean="0">
                <a:solidFill>
                  <a:srgbClr val="FF0000"/>
                </a:solidFill>
              </a:rPr>
              <a:t> </a:t>
            </a:r>
            <a:r>
              <a:rPr lang="fr-FR" sz="2800" dirty="0" smtClean="0"/>
              <a:t>: cette assurance ne couvre pas tous les risques. Elle ne garantit pas la faute pénale et la faute intentionnelle.</a:t>
            </a:r>
            <a:endParaRPr lang="fr-FR" sz="2800" dirty="0"/>
          </a:p>
          <a:p>
            <a:endParaRPr lang="fr-FR" dirty="0"/>
          </a:p>
        </p:txBody>
      </p:sp>
      <p:sp>
        <p:nvSpPr>
          <p:cNvPr id="4" name="Espace réservé du contenu 3"/>
          <p:cNvSpPr>
            <a:spLocks noGrp="1"/>
          </p:cNvSpPr>
          <p:nvPr>
            <p:ph sz="half" idx="2"/>
          </p:nvPr>
        </p:nvSpPr>
        <p:spPr/>
        <p:txBody>
          <a:bodyPr>
            <a:normAutofit fontScale="47500" lnSpcReduction="20000"/>
          </a:bodyPr>
          <a:lstStyle/>
          <a:p>
            <a:pPr marL="0" indent="0" algn="just">
              <a:buNone/>
            </a:pPr>
            <a:endParaRPr lang="fr-FR" b="1" u="sng" dirty="0" smtClean="0"/>
          </a:p>
          <a:p>
            <a:pPr marL="0" indent="0" algn="ctr">
              <a:buNone/>
            </a:pPr>
            <a:r>
              <a:rPr lang="fr-FR" sz="2900" b="1" u="sng" dirty="0" smtClean="0"/>
              <a:t>Le </a:t>
            </a:r>
            <a:r>
              <a:rPr lang="fr-FR" sz="2900" b="1" u="sng" dirty="0"/>
              <a:t>régime de protection </a:t>
            </a:r>
            <a:r>
              <a:rPr lang="fr-FR" sz="2900" b="1" u="sng" dirty="0" smtClean="0"/>
              <a:t>juridique</a:t>
            </a:r>
            <a:endParaRPr lang="fr-FR" sz="2900" dirty="0"/>
          </a:p>
          <a:p>
            <a:pPr algn="just"/>
            <a:endParaRPr lang="fr-FR" dirty="0"/>
          </a:p>
          <a:p>
            <a:pPr algn="just"/>
            <a:r>
              <a:rPr lang="fr-FR" dirty="0"/>
              <a:t>I</a:t>
            </a:r>
            <a:r>
              <a:rPr lang="fr-FR" dirty="0" smtClean="0"/>
              <a:t>l </a:t>
            </a:r>
            <a:r>
              <a:rPr lang="fr-FR" dirty="0"/>
              <a:t>permet de prendre en charge les frais de procédures, d’avocats et les frais annexes (de </a:t>
            </a:r>
            <a:r>
              <a:rPr lang="fr-FR" dirty="0" smtClean="0"/>
              <a:t>contre-expertise </a:t>
            </a:r>
            <a:r>
              <a:rPr lang="fr-FR" dirty="0"/>
              <a:t>par exemple) en cas de </a:t>
            </a:r>
            <a:r>
              <a:rPr lang="fr-FR" dirty="0" smtClean="0"/>
              <a:t>litige ou de différend relatif à l’activité professionnelle. </a:t>
            </a:r>
            <a:r>
              <a:rPr lang="fr-FR" dirty="0"/>
              <a:t>Ce régime est fortement recommandé. </a:t>
            </a:r>
          </a:p>
          <a:p>
            <a:endParaRPr lang="fr-FR" dirty="0" smtClean="0"/>
          </a:p>
        </p:txBody>
      </p:sp>
      <p:sp>
        <p:nvSpPr>
          <p:cNvPr id="5" name="Espace réservé du pied de page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Espace réservé du numéro de diapositive 5"/>
          <p:cNvSpPr>
            <a:spLocks noGrp="1"/>
          </p:cNvSpPr>
          <p:nvPr>
            <p:ph type="sldNum" sz="quarter" idx="12"/>
          </p:nvPr>
        </p:nvSpPr>
        <p:spPr/>
        <p:txBody>
          <a:bodyPr/>
          <a:lstStyle/>
          <a:p>
            <a:fld id="{143F4C7E-8A59-41D8-8671-CD0688CC4F6D}" type="slidenum">
              <a:rPr lang="fr-FR" smtClean="0">
                <a:solidFill>
                  <a:srgbClr val="04617B">
                    <a:shade val="90000"/>
                  </a:srgbClr>
                </a:solidFill>
              </a:rPr>
              <a:pPr/>
              <a:t>19</a:t>
            </a:fld>
            <a:endParaRPr lang="fr-FR">
              <a:solidFill>
                <a:srgbClr val="04617B">
                  <a:shade val="90000"/>
                </a:srgbClr>
              </a:solidFill>
            </a:endParaRPr>
          </a:p>
        </p:txBody>
      </p:sp>
    </p:spTree>
    <p:extLst>
      <p:ext uri="{BB962C8B-B14F-4D97-AF65-F5344CB8AC3E}">
        <p14:creationId xmlns:p14="http://schemas.microsoft.com/office/powerpoint/2010/main" val="2680633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C</a:t>
            </a:r>
            <a:r>
              <a:rPr lang="fr-FR" b="1" dirty="0" smtClean="0"/>
              <a:t>abinet AVICENNE AVOCATS</a:t>
            </a:r>
            <a:endParaRPr lang="fr-FR" b="1" dirty="0"/>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a:t>
            </a:fld>
            <a:endParaRPr lang="fr-FR">
              <a:solidFill>
                <a:srgbClr val="04617B">
                  <a:shade val="90000"/>
                </a:srgbClr>
              </a:solidFill>
            </a:endParaRPr>
          </a:p>
        </p:txBody>
      </p:sp>
      <p:sp>
        <p:nvSpPr>
          <p:cNvPr id="6" name="Espace réservé du pied de page 5"/>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dirty="0">
              <a:solidFill>
                <a:srgbClr val="04617B">
                  <a:shade val="90000"/>
                </a:srgbClr>
              </a:solidFill>
            </a:endParaRPr>
          </a:p>
        </p:txBody>
      </p:sp>
      <p:pic>
        <p:nvPicPr>
          <p:cNvPr id="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7689" y="2636912"/>
            <a:ext cx="5645385" cy="131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801" y="4653137"/>
            <a:ext cx="2792413" cy="139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67120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20</a:t>
            </a:fld>
            <a:endParaRPr lang="fr-FR">
              <a:solidFill>
                <a:srgbClr val="04617B">
                  <a:shade val="90000"/>
                </a:srgbClr>
              </a:solidFill>
            </a:endParaRPr>
          </a:p>
        </p:txBody>
      </p:sp>
      <p:sp>
        <p:nvSpPr>
          <p:cNvPr id="6" name="Zone de texte 1"/>
          <p:cNvSpPr txBox="1"/>
          <p:nvPr/>
        </p:nvSpPr>
        <p:spPr>
          <a:xfrm>
            <a:off x="4999249" y="722357"/>
            <a:ext cx="1820545" cy="26987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1100">
                <a:effectLst/>
                <a:ea typeface="Calibri" panose="020F0502020204030204" pitchFamily="34" charset="0"/>
                <a:cs typeface="Times New Roman" panose="02020603050405020304" pitchFamily="18" charset="0"/>
              </a:rPr>
              <a:t>Faute de l’infirmier</a:t>
            </a:r>
          </a:p>
        </p:txBody>
      </p:sp>
      <p:sp>
        <p:nvSpPr>
          <p:cNvPr id="7" name="Zone de texte 2"/>
          <p:cNvSpPr txBox="1"/>
          <p:nvPr/>
        </p:nvSpPr>
        <p:spPr>
          <a:xfrm>
            <a:off x="710248" y="1377639"/>
            <a:ext cx="1735877" cy="69151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fr-FR" sz="1100" dirty="0">
                <a:solidFill>
                  <a:schemeClr val="tx1"/>
                </a:solidFill>
                <a:ea typeface="Calibri" panose="020F0502020204030204" pitchFamily="34" charset="0"/>
                <a:cs typeface="Times New Roman" panose="02020603050405020304" pitchFamily="18" charset="0"/>
              </a:rPr>
              <a:t>E</a:t>
            </a:r>
            <a:r>
              <a:rPr lang="fr-FR" sz="1100" dirty="0" smtClean="0">
                <a:solidFill>
                  <a:schemeClr val="tx1"/>
                </a:solidFill>
                <a:effectLst/>
                <a:ea typeface="Calibri" panose="020F0502020204030204" pitchFamily="34" charset="0"/>
                <a:cs typeface="Times New Roman" panose="02020603050405020304" pitchFamily="18" charset="0"/>
              </a:rPr>
              <a:t>n </a:t>
            </a:r>
            <a:r>
              <a:rPr lang="fr-FR" sz="1100" dirty="0">
                <a:solidFill>
                  <a:schemeClr val="tx1"/>
                </a:solidFill>
                <a:effectLst/>
                <a:ea typeface="Calibri" panose="020F0502020204030204" pitchFamily="34" charset="0"/>
                <a:cs typeface="Times New Roman" panose="02020603050405020304" pitchFamily="18" charset="0"/>
              </a:rPr>
              <a:t>établissement </a:t>
            </a:r>
            <a:r>
              <a:rPr lang="fr-FR" sz="1100" dirty="0" smtClean="0">
                <a:solidFill>
                  <a:schemeClr val="tx1"/>
                </a:solidFill>
                <a:effectLst/>
                <a:ea typeface="Calibri" panose="020F0502020204030204" pitchFamily="34" charset="0"/>
                <a:cs typeface="Times New Roman" panose="02020603050405020304" pitchFamily="18" charset="0"/>
              </a:rPr>
              <a:t>privé ou en </a:t>
            </a:r>
            <a:r>
              <a:rPr lang="fr-FR" sz="1100" dirty="0">
                <a:solidFill>
                  <a:schemeClr val="tx1"/>
                </a:solidFill>
                <a:effectLst/>
                <a:ea typeface="Calibri" panose="020F0502020204030204" pitchFamily="34" charset="0"/>
                <a:cs typeface="Times New Roman" panose="02020603050405020304" pitchFamily="18" charset="0"/>
              </a:rPr>
              <a:t>exercice </a:t>
            </a:r>
            <a:r>
              <a:rPr lang="fr-FR" sz="1100" dirty="0" smtClean="0">
                <a:solidFill>
                  <a:schemeClr val="tx1"/>
                </a:solidFill>
                <a:effectLst/>
                <a:ea typeface="Calibri" panose="020F0502020204030204" pitchFamily="34" charset="0"/>
                <a:cs typeface="Times New Roman" panose="02020603050405020304" pitchFamily="18" charset="0"/>
              </a:rPr>
              <a:t>libéral = </a:t>
            </a:r>
            <a:r>
              <a:rPr lang="fr-FR" sz="1100" b="1" u="sng" dirty="0">
                <a:solidFill>
                  <a:schemeClr val="tx1"/>
                </a:solidFill>
                <a:ea typeface="Calibri" panose="020F0502020204030204" pitchFamily="34" charset="0"/>
                <a:cs typeface="Times New Roman" panose="02020603050405020304" pitchFamily="18" charset="0"/>
              </a:rPr>
              <a:t>r</a:t>
            </a:r>
            <a:r>
              <a:rPr lang="fr-FR" sz="1100" b="1" u="sng" dirty="0" smtClean="0">
                <a:solidFill>
                  <a:schemeClr val="tx1"/>
                </a:solidFill>
                <a:ea typeface="Calibri" panose="020F0502020204030204" pitchFamily="34" charset="0"/>
                <a:cs typeface="Times New Roman" panose="02020603050405020304" pitchFamily="18" charset="0"/>
              </a:rPr>
              <a:t>esponsabilité </a:t>
            </a:r>
            <a:r>
              <a:rPr lang="fr-FR" sz="1100" b="1" u="sng" dirty="0">
                <a:solidFill>
                  <a:schemeClr val="tx1"/>
                </a:solidFill>
                <a:ea typeface="Calibri" panose="020F0502020204030204" pitchFamily="34" charset="0"/>
                <a:cs typeface="Times New Roman" panose="02020603050405020304" pitchFamily="18" charset="0"/>
              </a:rPr>
              <a:t>civile</a:t>
            </a:r>
            <a:endParaRPr lang="fr-FR" sz="1100" dirty="0">
              <a:solidFill>
                <a:schemeClr val="tx1"/>
              </a:solidFill>
              <a:effectLst/>
              <a:ea typeface="Calibri" panose="020F0502020204030204" pitchFamily="34" charset="0"/>
              <a:cs typeface="Times New Roman" panose="02020603050405020304" pitchFamily="18" charset="0"/>
            </a:endParaRPr>
          </a:p>
        </p:txBody>
      </p:sp>
      <p:sp>
        <p:nvSpPr>
          <p:cNvPr id="8" name="Zone de texte 3"/>
          <p:cNvSpPr txBox="1"/>
          <p:nvPr/>
        </p:nvSpPr>
        <p:spPr>
          <a:xfrm>
            <a:off x="3716867" y="1371759"/>
            <a:ext cx="2286213" cy="46863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dirty="0" smtClean="0">
                <a:ea typeface="Calibri" panose="020F0502020204030204" pitchFamily="34" charset="0"/>
                <a:cs typeface="Times New Roman" panose="02020603050405020304" pitchFamily="18" charset="0"/>
              </a:rPr>
              <a:t>En </a:t>
            </a:r>
            <a:r>
              <a:rPr lang="fr-FR" sz="1100" dirty="0">
                <a:ea typeface="Calibri" panose="020F0502020204030204" pitchFamily="34" charset="0"/>
                <a:cs typeface="Times New Roman" panose="02020603050405020304" pitchFamily="18" charset="0"/>
              </a:rPr>
              <a:t>établissement public </a:t>
            </a:r>
            <a:r>
              <a:rPr lang="fr-FR" sz="1100" dirty="0" smtClean="0">
                <a:ea typeface="Calibri" panose="020F0502020204030204" pitchFamily="34" charset="0"/>
                <a:cs typeface="Times New Roman" panose="02020603050405020304" pitchFamily="18" charset="0"/>
              </a:rPr>
              <a:t>= </a:t>
            </a:r>
            <a:r>
              <a:rPr lang="fr-FR" sz="1100" b="1" u="sng" dirty="0">
                <a:ea typeface="Calibri" panose="020F0502020204030204" pitchFamily="34" charset="0"/>
                <a:cs typeface="Times New Roman" panose="02020603050405020304" pitchFamily="18" charset="0"/>
              </a:rPr>
              <a:t>r</a:t>
            </a:r>
            <a:r>
              <a:rPr lang="fr-FR" sz="1100" b="1" u="sng" dirty="0" smtClean="0">
                <a:effectLst/>
                <a:ea typeface="Calibri" panose="020F0502020204030204" pitchFamily="34" charset="0"/>
                <a:cs typeface="Times New Roman" panose="02020603050405020304" pitchFamily="18" charset="0"/>
              </a:rPr>
              <a:t>esponsabilité </a:t>
            </a:r>
            <a:r>
              <a:rPr lang="fr-FR" sz="1100" b="1" u="sng" dirty="0">
                <a:effectLst/>
                <a:ea typeface="Calibri" panose="020F0502020204030204" pitchFamily="34" charset="0"/>
                <a:cs typeface="Times New Roman" panose="02020603050405020304" pitchFamily="18" charset="0"/>
              </a:rPr>
              <a:t>administrative </a:t>
            </a:r>
            <a:r>
              <a:rPr lang="fr-FR" sz="1100" b="1" u="sng" dirty="0" smtClean="0">
                <a:effectLst/>
                <a:ea typeface="Calibri" panose="020F0502020204030204" pitchFamily="34" charset="0"/>
                <a:cs typeface="Times New Roman" panose="02020603050405020304" pitchFamily="18" charset="0"/>
              </a:rPr>
              <a:t>:</a:t>
            </a:r>
            <a:endParaRPr lang="fr-FR" sz="1100" dirty="0">
              <a:effectLst/>
              <a:ea typeface="Calibri" panose="020F0502020204030204" pitchFamily="34" charset="0"/>
              <a:cs typeface="Times New Roman" panose="02020603050405020304" pitchFamily="18" charset="0"/>
            </a:endParaRPr>
          </a:p>
        </p:txBody>
      </p:sp>
      <p:sp>
        <p:nvSpPr>
          <p:cNvPr id="9" name="Zone de texte 4"/>
          <p:cNvSpPr txBox="1"/>
          <p:nvPr/>
        </p:nvSpPr>
        <p:spPr>
          <a:xfrm>
            <a:off x="6611514" y="1353986"/>
            <a:ext cx="2181225" cy="46863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07000"/>
              </a:lnSpc>
              <a:spcAft>
                <a:spcPts val="800"/>
              </a:spcAft>
            </a:pPr>
            <a:r>
              <a:rPr lang="fr-FR" sz="1100" dirty="0" smtClean="0">
                <a:ea typeface="Calibri" panose="020F0502020204030204" pitchFamily="34" charset="0"/>
                <a:cs typeface="Times New Roman" panose="02020603050405020304" pitchFamily="18" charset="0"/>
              </a:rPr>
              <a:t>Quel </a:t>
            </a:r>
            <a:r>
              <a:rPr lang="fr-FR" sz="1100" dirty="0">
                <a:ea typeface="Calibri" panose="020F0502020204030204" pitchFamily="34" charset="0"/>
                <a:cs typeface="Times New Roman" panose="02020603050405020304" pitchFamily="18" charset="0"/>
              </a:rPr>
              <a:t>que soit le mode </a:t>
            </a:r>
            <a:r>
              <a:rPr lang="fr-FR" sz="1100" dirty="0" smtClean="0">
                <a:ea typeface="Calibri" panose="020F0502020204030204" pitchFamily="34" charset="0"/>
                <a:cs typeface="Times New Roman" panose="02020603050405020304" pitchFamily="18" charset="0"/>
              </a:rPr>
              <a:t>d’exercice = </a:t>
            </a:r>
            <a:r>
              <a:rPr lang="fr-FR" sz="1100" b="1" u="sng" dirty="0">
                <a:ea typeface="Calibri" panose="020F0502020204030204" pitchFamily="34" charset="0"/>
                <a:cs typeface="Times New Roman" panose="02020603050405020304" pitchFamily="18" charset="0"/>
              </a:rPr>
              <a:t>r</a:t>
            </a:r>
            <a:r>
              <a:rPr lang="fr-FR" sz="1100" b="1" u="sng" dirty="0" smtClean="0">
                <a:effectLst/>
                <a:ea typeface="Calibri" panose="020F0502020204030204" pitchFamily="34" charset="0"/>
                <a:cs typeface="Times New Roman" panose="02020603050405020304" pitchFamily="18" charset="0"/>
              </a:rPr>
              <a:t>esponsabilité </a:t>
            </a:r>
            <a:r>
              <a:rPr lang="fr-FR" sz="1100" b="1" u="sng" dirty="0">
                <a:effectLst/>
                <a:ea typeface="Calibri" panose="020F0502020204030204" pitchFamily="34" charset="0"/>
                <a:cs typeface="Times New Roman" panose="02020603050405020304" pitchFamily="18" charset="0"/>
              </a:rPr>
              <a:t>pénale</a:t>
            </a:r>
            <a:r>
              <a:rPr lang="fr-FR" sz="1100" dirty="0">
                <a:effectLst/>
                <a:ea typeface="Calibri" panose="020F0502020204030204" pitchFamily="34" charset="0"/>
                <a:cs typeface="Times New Roman" panose="02020603050405020304" pitchFamily="18" charset="0"/>
              </a:rPr>
              <a:t> </a:t>
            </a:r>
          </a:p>
        </p:txBody>
      </p:sp>
      <p:sp>
        <p:nvSpPr>
          <p:cNvPr id="10" name="Zone de texte 5"/>
          <p:cNvSpPr txBox="1"/>
          <p:nvPr/>
        </p:nvSpPr>
        <p:spPr>
          <a:xfrm>
            <a:off x="710248" y="2328715"/>
            <a:ext cx="2393315" cy="6121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b="1" u="sng" dirty="0">
                <a:effectLst/>
                <a:ea typeface="Calibri" panose="020F0502020204030204" pitchFamily="34" charset="0"/>
                <a:cs typeface="Times New Roman" panose="02020603050405020304" pitchFamily="18" charset="0"/>
              </a:rPr>
              <a:t>Faute délictuelle :</a:t>
            </a:r>
          </a:p>
          <a:p>
            <a:pPr>
              <a:lnSpc>
                <a:spcPct val="107000"/>
              </a:lnSpc>
              <a:spcAft>
                <a:spcPts val="800"/>
              </a:spcAft>
            </a:pPr>
            <a:r>
              <a:rPr lang="fr-FR" sz="1100" dirty="0">
                <a:effectLst/>
                <a:ea typeface="Calibri" panose="020F0502020204030204" pitchFamily="34" charset="0"/>
                <a:cs typeface="Times New Roman" panose="02020603050405020304" pitchFamily="18" charset="0"/>
              </a:rPr>
              <a:t>Faute + dommage + lien de causalité </a:t>
            </a:r>
          </a:p>
        </p:txBody>
      </p:sp>
      <p:sp>
        <p:nvSpPr>
          <p:cNvPr id="11" name="Zone de texte 6"/>
          <p:cNvSpPr txBox="1"/>
          <p:nvPr/>
        </p:nvSpPr>
        <p:spPr>
          <a:xfrm>
            <a:off x="3440325" y="2336813"/>
            <a:ext cx="1645920" cy="592561"/>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b="1" u="sng" dirty="0">
                <a:effectLst/>
                <a:ea typeface="Calibri" panose="020F0502020204030204" pitchFamily="34" charset="0"/>
                <a:cs typeface="Times New Roman" panose="02020603050405020304" pitchFamily="18" charset="0"/>
              </a:rPr>
              <a:t>Faute personnelle</a:t>
            </a:r>
            <a:r>
              <a:rPr lang="fr-FR" sz="1100" dirty="0">
                <a:effectLst/>
                <a:ea typeface="Calibri" panose="020F0502020204030204" pitchFamily="34" charset="0"/>
                <a:cs typeface="Times New Roman" panose="02020603050405020304" pitchFamily="18" charset="0"/>
              </a:rPr>
              <a:t> : faute détachable du service</a:t>
            </a:r>
          </a:p>
        </p:txBody>
      </p:sp>
      <p:sp>
        <p:nvSpPr>
          <p:cNvPr id="12" name="Zone de texte 7"/>
          <p:cNvSpPr txBox="1"/>
          <p:nvPr/>
        </p:nvSpPr>
        <p:spPr>
          <a:xfrm>
            <a:off x="5226419" y="2335222"/>
            <a:ext cx="806874" cy="61128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b="1" u="sng" dirty="0">
                <a:effectLst/>
                <a:ea typeface="Calibri" panose="020F0502020204030204" pitchFamily="34" charset="0"/>
                <a:cs typeface="Times New Roman" panose="02020603050405020304" pitchFamily="18" charset="0"/>
              </a:rPr>
              <a:t>Faute de service</a:t>
            </a:r>
            <a:r>
              <a:rPr lang="fr-FR" sz="1100" dirty="0">
                <a:effectLst/>
                <a:ea typeface="Calibri" panose="020F0502020204030204" pitchFamily="34" charset="0"/>
                <a:cs typeface="Times New Roman" panose="02020603050405020304" pitchFamily="18" charset="0"/>
              </a:rPr>
              <a:t> </a:t>
            </a:r>
          </a:p>
        </p:txBody>
      </p:sp>
      <p:sp>
        <p:nvSpPr>
          <p:cNvPr id="13" name="Zone de texte 8"/>
          <p:cNvSpPr txBox="1"/>
          <p:nvPr/>
        </p:nvSpPr>
        <p:spPr>
          <a:xfrm>
            <a:off x="3799535" y="3748501"/>
            <a:ext cx="1784985" cy="30162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b="1" u="sng" dirty="0">
                <a:effectLst/>
                <a:ea typeface="Calibri" panose="020F0502020204030204" pitchFamily="34" charset="0"/>
                <a:cs typeface="Times New Roman" panose="02020603050405020304" pitchFamily="18" charset="0"/>
              </a:rPr>
              <a:t>Tribunal administratif </a:t>
            </a:r>
          </a:p>
        </p:txBody>
      </p:sp>
      <p:sp>
        <p:nvSpPr>
          <p:cNvPr id="14" name="Zone de texte 9"/>
          <p:cNvSpPr txBox="1"/>
          <p:nvPr/>
        </p:nvSpPr>
        <p:spPr>
          <a:xfrm>
            <a:off x="710248" y="3748501"/>
            <a:ext cx="1884045" cy="89027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fr-FR" sz="1100" b="1" u="sng" dirty="0">
                <a:effectLst/>
                <a:ea typeface="Calibri" panose="020F0502020204030204" pitchFamily="34" charset="0"/>
                <a:cs typeface="Times New Roman" panose="02020603050405020304" pitchFamily="18" charset="0"/>
              </a:rPr>
              <a:t>Tribunaux civil : </a:t>
            </a:r>
          </a:p>
          <a:p>
            <a:pPr>
              <a:lnSpc>
                <a:spcPct val="107000"/>
              </a:lnSpc>
              <a:spcAft>
                <a:spcPts val="0"/>
              </a:spcAft>
            </a:pPr>
            <a:r>
              <a:rPr lang="fr-FR" sz="1100" dirty="0">
                <a:effectLst/>
                <a:ea typeface="Calibri" panose="020F0502020204030204" pitchFamily="34" charset="0"/>
                <a:cs typeface="Times New Roman" panose="02020603050405020304" pitchFamily="18" charset="0"/>
              </a:rPr>
              <a:t>- Tribunal d’instance </a:t>
            </a:r>
          </a:p>
          <a:p>
            <a:pPr>
              <a:lnSpc>
                <a:spcPct val="107000"/>
              </a:lnSpc>
              <a:spcAft>
                <a:spcPts val="0"/>
              </a:spcAft>
            </a:pPr>
            <a:r>
              <a:rPr lang="fr-FR" sz="1100" dirty="0">
                <a:effectLst/>
                <a:ea typeface="Calibri" panose="020F0502020204030204" pitchFamily="34" charset="0"/>
                <a:cs typeface="Times New Roman" panose="02020603050405020304" pitchFamily="18" charset="0"/>
              </a:rPr>
              <a:t>- Tribunal de grande instance </a:t>
            </a:r>
          </a:p>
        </p:txBody>
      </p:sp>
      <p:sp>
        <p:nvSpPr>
          <p:cNvPr id="15" name="Zone de texte 10"/>
          <p:cNvSpPr txBox="1"/>
          <p:nvPr/>
        </p:nvSpPr>
        <p:spPr>
          <a:xfrm>
            <a:off x="2623080" y="5132406"/>
            <a:ext cx="2313305" cy="496782"/>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b="1" u="sng" dirty="0">
                <a:effectLst/>
                <a:ea typeface="Calibri" panose="020F0502020204030204" pitchFamily="34" charset="0"/>
                <a:cs typeface="Times New Roman" panose="02020603050405020304" pitchFamily="18" charset="0"/>
              </a:rPr>
              <a:t>Réparation</a:t>
            </a:r>
            <a:r>
              <a:rPr lang="fr-FR" sz="1100" dirty="0">
                <a:effectLst/>
                <a:ea typeface="Calibri" panose="020F0502020204030204" pitchFamily="34" charset="0"/>
                <a:cs typeface="Times New Roman" panose="02020603050405020304" pitchFamily="18" charset="0"/>
              </a:rPr>
              <a:t> : indemnisation du préjudice subi </a:t>
            </a:r>
          </a:p>
        </p:txBody>
      </p:sp>
      <p:sp>
        <p:nvSpPr>
          <p:cNvPr id="16" name="Zone de texte 11"/>
          <p:cNvSpPr txBox="1"/>
          <p:nvPr/>
        </p:nvSpPr>
        <p:spPr>
          <a:xfrm>
            <a:off x="6637709" y="2280599"/>
            <a:ext cx="1748790" cy="29400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b="1" u="sng" dirty="0">
                <a:effectLst/>
                <a:ea typeface="Calibri" panose="020F0502020204030204" pitchFamily="34" charset="0"/>
                <a:cs typeface="Times New Roman" panose="02020603050405020304" pitchFamily="18" charset="0"/>
              </a:rPr>
              <a:t>Infraction pénale </a:t>
            </a:r>
          </a:p>
        </p:txBody>
      </p:sp>
      <p:sp>
        <p:nvSpPr>
          <p:cNvPr id="17" name="Zone de texte 12"/>
          <p:cNvSpPr txBox="1"/>
          <p:nvPr/>
        </p:nvSpPr>
        <p:spPr>
          <a:xfrm>
            <a:off x="6637709" y="3748501"/>
            <a:ext cx="1870605" cy="85852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fr-FR" sz="1100" b="1" u="sng" dirty="0">
                <a:effectLst/>
                <a:ea typeface="Calibri" panose="020F0502020204030204" pitchFamily="34" charset="0"/>
                <a:cs typeface="Times New Roman" panose="02020603050405020304" pitchFamily="18" charset="0"/>
              </a:rPr>
              <a:t>Juridiction répressive : </a:t>
            </a:r>
          </a:p>
          <a:p>
            <a:pPr>
              <a:lnSpc>
                <a:spcPct val="107000"/>
              </a:lnSpc>
              <a:spcAft>
                <a:spcPts val="0"/>
              </a:spcAft>
            </a:pPr>
            <a:r>
              <a:rPr lang="fr-FR" sz="1100" dirty="0">
                <a:effectLst/>
                <a:ea typeface="Calibri" panose="020F0502020204030204" pitchFamily="34" charset="0"/>
                <a:cs typeface="Times New Roman" panose="02020603050405020304" pitchFamily="18" charset="0"/>
              </a:rPr>
              <a:t>- tribunal </a:t>
            </a:r>
            <a:r>
              <a:rPr lang="fr-FR" sz="1100" dirty="0" smtClean="0">
                <a:effectLst/>
                <a:ea typeface="Calibri" panose="020F0502020204030204" pitchFamily="34" charset="0"/>
                <a:cs typeface="Times New Roman" panose="02020603050405020304" pitchFamily="18" charset="0"/>
              </a:rPr>
              <a:t>de police</a:t>
            </a:r>
            <a:endParaRPr lang="fr-FR" sz="1100" dirty="0">
              <a:effectLst/>
              <a:ea typeface="Calibri" panose="020F0502020204030204" pitchFamily="34" charset="0"/>
              <a:cs typeface="Times New Roman" panose="02020603050405020304" pitchFamily="18" charset="0"/>
            </a:endParaRPr>
          </a:p>
          <a:p>
            <a:pPr>
              <a:lnSpc>
                <a:spcPct val="107000"/>
              </a:lnSpc>
              <a:spcAft>
                <a:spcPts val="0"/>
              </a:spcAft>
            </a:pPr>
            <a:r>
              <a:rPr lang="fr-FR" sz="1100" dirty="0">
                <a:effectLst/>
                <a:ea typeface="Calibri" panose="020F0502020204030204" pitchFamily="34" charset="0"/>
                <a:cs typeface="Times New Roman" panose="02020603050405020304" pitchFamily="18" charset="0"/>
              </a:rPr>
              <a:t>- tribunal correctionnel</a:t>
            </a:r>
          </a:p>
          <a:p>
            <a:pPr>
              <a:lnSpc>
                <a:spcPct val="107000"/>
              </a:lnSpc>
              <a:spcAft>
                <a:spcPts val="0"/>
              </a:spcAft>
            </a:pPr>
            <a:r>
              <a:rPr lang="fr-FR" sz="1100" dirty="0" smtClean="0">
                <a:effectLst/>
                <a:ea typeface="Calibri" panose="020F0502020204030204" pitchFamily="34" charset="0"/>
                <a:cs typeface="Times New Roman" panose="02020603050405020304" pitchFamily="18" charset="0"/>
              </a:rPr>
              <a:t>- cour </a:t>
            </a:r>
            <a:r>
              <a:rPr lang="fr-FR" sz="1100" dirty="0">
                <a:effectLst/>
                <a:ea typeface="Calibri" panose="020F0502020204030204" pitchFamily="34" charset="0"/>
                <a:cs typeface="Times New Roman" panose="02020603050405020304" pitchFamily="18" charset="0"/>
              </a:rPr>
              <a:t>d’assises</a:t>
            </a:r>
          </a:p>
        </p:txBody>
      </p:sp>
      <p:sp>
        <p:nvSpPr>
          <p:cNvPr id="18" name="Zone de texte 13"/>
          <p:cNvSpPr txBox="1"/>
          <p:nvPr/>
        </p:nvSpPr>
        <p:spPr>
          <a:xfrm>
            <a:off x="7840028" y="5220198"/>
            <a:ext cx="1836420" cy="79951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fr-FR" sz="1100" b="1" u="sng" dirty="0" smtClean="0">
                <a:ea typeface="Calibri" panose="020F0502020204030204" pitchFamily="34" charset="0"/>
                <a:cs typeface="Times New Roman" panose="02020603050405020304" pitchFamily="18" charset="0"/>
              </a:rPr>
              <a:t>Répression</a:t>
            </a:r>
            <a:r>
              <a:rPr lang="fr-FR" sz="1100" b="1" u="sng" dirty="0" smtClean="0">
                <a:effectLst/>
                <a:ea typeface="Calibri" panose="020F0502020204030204" pitchFamily="34" charset="0"/>
                <a:cs typeface="Times New Roman" panose="02020603050405020304" pitchFamily="18" charset="0"/>
              </a:rPr>
              <a:t> : </a:t>
            </a:r>
            <a:endParaRPr lang="fr-FR" sz="1100" b="1" u="sng" dirty="0">
              <a:effectLst/>
              <a:ea typeface="Calibri" panose="020F0502020204030204" pitchFamily="34" charset="0"/>
              <a:cs typeface="Times New Roman" panose="02020603050405020304" pitchFamily="18" charset="0"/>
            </a:endParaRPr>
          </a:p>
          <a:p>
            <a:pPr>
              <a:lnSpc>
                <a:spcPct val="107000"/>
              </a:lnSpc>
              <a:spcAft>
                <a:spcPts val="0"/>
              </a:spcAft>
            </a:pPr>
            <a:r>
              <a:rPr lang="fr-FR" sz="1100" dirty="0" smtClean="0">
                <a:ea typeface="Calibri" panose="020F0502020204030204" pitchFamily="34" charset="0"/>
                <a:cs typeface="Times New Roman" panose="02020603050405020304" pitchFamily="18" charset="0"/>
              </a:rPr>
              <a:t>L’infirmier est puni pour ses faits d’une sanction ou d’une peine</a:t>
            </a:r>
            <a:endParaRPr lang="fr-FR" sz="1100" dirty="0">
              <a:effectLst/>
              <a:ea typeface="Calibri" panose="020F0502020204030204" pitchFamily="34" charset="0"/>
              <a:cs typeface="Times New Roman" panose="02020603050405020304" pitchFamily="18" charset="0"/>
            </a:endParaRPr>
          </a:p>
        </p:txBody>
      </p:sp>
      <p:sp>
        <p:nvSpPr>
          <p:cNvPr id="19"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3" name="Connecteur droit avec flèche 22"/>
          <p:cNvCxnSpPr/>
          <p:nvPr/>
        </p:nvCxnSpPr>
        <p:spPr>
          <a:xfrm flipH="1">
            <a:off x="1578187" y="992232"/>
            <a:ext cx="3508058" cy="2856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24"/>
          <p:cNvCxnSpPr/>
          <p:nvPr/>
        </p:nvCxnSpPr>
        <p:spPr>
          <a:xfrm>
            <a:off x="5226419" y="1000115"/>
            <a:ext cx="0" cy="3716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Connecteur droit avec flèche 26"/>
          <p:cNvCxnSpPr/>
          <p:nvPr/>
        </p:nvCxnSpPr>
        <p:spPr>
          <a:xfrm>
            <a:off x="6368944" y="1000115"/>
            <a:ext cx="582189" cy="3418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Connecteur droit 28"/>
          <p:cNvCxnSpPr>
            <a:stCxn id="7" idx="2"/>
          </p:cNvCxnSpPr>
          <p:nvPr/>
        </p:nvCxnSpPr>
        <p:spPr>
          <a:xfrm flipH="1">
            <a:off x="1578186" y="2069154"/>
            <a:ext cx="1" cy="269101"/>
          </a:xfrm>
          <a:prstGeom prst="line">
            <a:avLst/>
          </a:prstGeom>
        </p:spPr>
        <p:style>
          <a:lnRef idx="1">
            <a:schemeClr val="dk1"/>
          </a:lnRef>
          <a:fillRef idx="0">
            <a:schemeClr val="dk1"/>
          </a:fillRef>
          <a:effectRef idx="0">
            <a:schemeClr val="dk1"/>
          </a:effectRef>
          <a:fontRef idx="minor">
            <a:schemeClr val="tx1"/>
          </a:fontRef>
        </p:style>
      </p:cxnSp>
      <p:cxnSp>
        <p:nvCxnSpPr>
          <p:cNvPr id="31" name="Connecteur droit 30"/>
          <p:cNvCxnSpPr/>
          <p:nvPr/>
        </p:nvCxnSpPr>
        <p:spPr>
          <a:xfrm flipH="1">
            <a:off x="1578186" y="2938145"/>
            <a:ext cx="12592" cy="810356"/>
          </a:xfrm>
          <a:prstGeom prst="line">
            <a:avLst/>
          </a:prstGeom>
        </p:spPr>
        <p:style>
          <a:lnRef idx="1">
            <a:schemeClr val="dk1"/>
          </a:lnRef>
          <a:fillRef idx="0">
            <a:schemeClr val="dk1"/>
          </a:fillRef>
          <a:effectRef idx="0">
            <a:schemeClr val="dk1"/>
          </a:effectRef>
          <a:fontRef idx="minor">
            <a:schemeClr val="tx1"/>
          </a:fontRef>
        </p:style>
      </p:cxnSp>
      <p:cxnSp>
        <p:nvCxnSpPr>
          <p:cNvPr id="33" name="Connecteur droit avec flèche 32"/>
          <p:cNvCxnSpPr/>
          <p:nvPr/>
        </p:nvCxnSpPr>
        <p:spPr>
          <a:xfrm flipH="1">
            <a:off x="3953933" y="1848273"/>
            <a:ext cx="592668" cy="4804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Connecteur droit avec flèche 34"/>
          <p:cNvCxnSpPr>
            <a:endCxn id="12" idx="0"/>
          </p:cNvCxnSpPr>
          <p:nvPr/>
        </p:nvCxnSpPr>
        <p:spPr>
          <a:xfrm>
            <a:off x="5279496" y="1851327"/>
            <a:ext cx="350360" cy="4838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Accolade ouvrante 35"/>
          <p:cNvSpPr/>
          <p:nvPr/>
        </p:nvSpPr>
        <p:spPr>
          <a:xfrm rot="16200000">
            <a:off x="4447305" y="2724180"/>
            <a:ext cx="795912" cy="1240369"/>
          </a:xfrm>
          <a:prstGeom prst="leftBrace">
            <a:avLst>
              <a:gd name="adj1" fmla="val 8333"/>
              <a:gd name="adj2" fmla="val 50683"/>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cxnSp>
        <p:nvCxnSpPr>
          <p:cNvPr id="38" name="Connecteur droit avec flèche 37"/>
          <p:cNvCxnSpPr/>
          <p:nvPr/>
        </p:nvCxnSpPr>
        <p:spPr>
          <a:xfrm>
            <a:off x="2090554" y="4651081"/>
            <a:ext cx="1191920" cy="4780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Connecteur droit avec flèche 39"/>
          <p:cNvCxnSpPr>
            <a:stCxn id="13" idx="2"/>
          </p:cNvCxnSpPr>
          <p:nvPr/>
        </p:nvCxnSpPr>
        <p:spPr>
          <a:xfrm flipH="1">
            <a:off x="4335663" y="4050126"/>
            <a:ext cx="356365" cy="10789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Connecteur droit 43"/>
          <p:cNvCxnSpPr/>
          <p:nvPr/>
        </p:nvCxnSpPr>
        <p:spPr>
          <a:xfrm>
            <a:off x="7702126" y="1822616"/>
            <a:ext cx="0" cy="438650"/>
          </a:xfrm>
          <a:prstGeom prst="line">
            <a:avLst/>
          </a:prstGeom>
        </p:spPr>
        <p:style>
          <a:lnRef idx="1">
            <a:schemeClr val="dk1"/>
          </a:lnRef>
          <a:fillRef idx="0">
            <a:schemeClr val="dk1"/>
          </a:fillRef>
          <a:effectRef idx="0">
            <a:schemeClr val="dk1"/>
          </a:effectRef>
          <a:fontRef idx="minor">
            <a:schemeClr val="tx1"/>
          </a:fontRef>
        </p:style>
      </p:cxnSp>
      <p:cxnSp>
        <p:nvCxnSpPr>
          <p:cNvPr id="46" name="Connecteur droit 45"/>
          <p:cNvCxnSpPr/>
          <p:nvPr/>
        </p:nvCxnSpPr>
        <p:spPr>
          <a:xfrm>
            <a:off x="7702126" y="2577956"/>
            <a:ext cx="0" cy="1164365"/>
          </a:xfrm>
          <a:prstGeom prst="line">
            <a:avLst/>
          </a:prstGeom>
        </p:spPr>
        <p:style>
          <a:lnRef idx="1">
            <a:schemeClr val="dk1"/>
          </a:lnRef>
          <a:fillRef idx="0">
            <a:schemeClr val="dk1"/>
          </a:fillRef>
          <a:effectRef idx="0">
            <a:schemeClr val="dk1"/>
          </a:effectRef>
          <a:fontRef idx="minor">
            <a:schemeClr val="tx1"/>
          </a:fontRef>
        </p:style>
      </p:cxnSp>
      <p:sp>
        <p:nvSpPr>
          <p:cNvPr id="41" name="Zone de texte 14"/>
          <p:cNvSpPr txBox="1"/>
          <p:nvPr/>
        </p:nvSpPr>
        <p:spPr>
          <a:xfrm>
            <a:off x="9055578" y="1363504"/>
            <a:ext cx="2225781" cy="47688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lang="fr-FR" sz="1100" dirty="0">
                <a:solidFill>
                  <a:schemeClr val="dk1"/>
                </a:solidFill>
                <a:ea typeface="Calibri" panose="020F0502020204030204" pitchFamily="34" charset="0"/>
                <a:cs typeface="Times New Roman" panose="02020603050405020304" pitchFamily="18" charset="0"/>
              </a:rPr>
              <a:t>Quel que soit le mode d’exercice = </a:t>
            </a:r>
            <a:r>
              <a:rPr lang="fr-FR" sz="1100" b="1" u="sng" dirty="0">
                <a:solidFill>
                  <a:schemeClr val="dk1"/>
                </a:solidFill>
                <a:ea typeface="Calibri" panose="020F0502020204030204" pitchFamily="34" charset="0"/>
                <a:cs typeface="Times New Roman" panose="02020603050405020304" pitchFamily="18" charset="0"/>
              </a:rPr>
              <a:t>responsabilité disciplinaire </a:t>
            </a:r>
          </a:p>
          <a:p>
            <a:pPr marL="0" marR="0" lvl="0" indent="0" defTabSz="914400" eaLnBrk="1" fontAlgn="auto" latinLnBrk="0" hangingPunct="1">
              <a:lnSpc>
                <a:spcPct val="107000"/>
              </a:lnSpc>
              <a:spcBef>
                <a:spcPts val="0"/>
              </a:spcBef>
              <a:spcAft>
                <a:spcPts val="800"/>
              </a:spcAft>
              <a:buClrTx/>
              <a:buSzTx/>
              <a:buFontTx/>
              <a:buNone/>
              <a:tabLst/>
              <a:defRPr/>
            </a:pPr>
            <a:r>
              <a:rPr kumimoji="0" lang="fr-FR" sz="11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rPr>
              <a:t> </a:t>
            </a:r>
          </a:p>
        </p:txBody>
      </p:sp>
      <p:sp>
        <p:nvSpPr>
          <p:cNvPr id="43" name="Zone de texte 15"/>
          <p:cNvSpPr txBox="1"/>
          <p:nvPr/>
        </p:nvSpPr>
        <p:spPr>
          <a:xfrm>
            <a:off x="9055578" y="2277134"/>
            <a:ext cx="1773289" cy="406799"/>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fr-FR" sz="1100" b="1" u="sng" dirty="0">
                <a:effectLst/>
                <a:ea typeface="Calibri" panose="020F0502020204030204" pitchFamily="34" charset="0"/>
                <a:cs typeface="Times New Roman" panose="02020603050405020304" pitchFamily="18" charset="0"/>
              </a:rPr>
              <a:t>Faute professionnelle </a:t>
            </a:r>
            <a:r>
              <a:rPr lang="fr-FR" sz="1100" b="1" u="sng" dirty="0" smtClean="0">
                <a:effectLst/>
                <a:ea typeface="Calibri" panose="020F0502020204030204" pitchFamily="34" charset="0"/>
                <a:cs typeface="Times New Roman" panose="02020603050405020304" pitchFamily="18" charset="0"/>
              </a:rPr>
              <a:t> </a:t>
            </a:r>
            <a:endParaRPr lang="fr-FR" sz="1100" dirty="0">
              <a:effectLst/>
              <a:ea typeface="Calibri" panose="020F0502020204030204" pitchFamily="34" charset="0"/>
              <a:cs typeface="Times New Roman" panose="02020603050405020304" pitchFamily="18" charset="0"/>
            </a:endParaRPr>
          </a:p>
          <a:p>
            <a:pPr>
              <a:lnSpc>
                <a:spcPct val="107000"/>
              </a:lnSpc>
              <a:spcAft>
                <a:spcPts val="0"/>
              </a:spcAft>
            </a:pPr>
            <a:r>
              <a:rPr lang="fr-FR" sz="1100" dirty="0">
                <a:effectLst/>
                <a:ea typeface="Calibri" panose="020F0502020204030204" pitchFamily="34" charset="0"/>
                <a:cs typeface="Times New Roman" panose="02020603050405020304" pitchFamily="18" charset="0"/>
              </a:rPr>
              <a:t> </a:t>
            </a:r>
          </a:p>
        </p:txBody>
      </p:sp>
      <p:sp>
        <p:nvSpPr>
          <p:cNvPr id="45" name="Zone de texte 16"/>
          <p:cNvSpPr txBox="1"/>
          <p:nvPr/>
        </p:nvSpPr>
        <p:spPr>
          <a:xfrm>
            <a:off x="9055578" y="3748501"/>
            <a:ext cx="1747798" cy="96730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fr-FR" sz="1100" b="1" u="sng" dirty="0" smtClean="0">
                <a:effectLst/>
                <a:ea typeface="Calibri" panose="020F0502020204030204" pitchFamily="34" charset="0"/>
                <a:cs typeface="Times New Roman" panose="02020603050405020304" pitchFamily="18" charset="0"/>
              </a:rPr>
              <a:t>Aucune juridiction mais : </a:t>
            </a:r>
          </a:p>
          <a:p>
            <a:pPr>
              <a:lnSpc>
                <a:spcPct val="107000"/>
              </a:lnSpc>
              <a:spcAft>
                <a:spcPts val="0"/>
              </a:spcAft>
            </a:pPr>
            <a:r>
              <a:rPr lang="fr-FR" sz="1100" dirty="0" smtClean="0">
                <a:effectLst/>
                <a:ea typeface="Calibri" panose="020F0502020204030204" pitchFamily="34" charset="0"/>
                <a:cs typeface="Times New Roman" panose="02020603050405020304" pitchFamily="18" charset="0"/>
              </a:rPr>
              <a:t>Employeur</a:t>
            </a:r>
            <a:endParaRPr lang="fr-FR" sz="1100" dirty="0">
              <a:effectLst/>
              <a:ea typeface="Calibri" panose="020F0502020204030204" pitchFamily="34" charset="0"/>
              <a:cs typeface="Times New Roman" panose="02020603050405020304" pitchFamily="18" charset="0"/>
            </a:endParaRPr>
          </a:p>
          <a:p>
            <a:pPr>
              <a:lnSpc>
                <a:spcPct val="107000"/>
              </a:lnSpc>
              <a:spcAft>
                <a:spcPts val="0"/>
              </a:spcAft>
            </a:pPr>
            <a:r>
              <a:rPr lang="fr-FR" sz="1100" dirty="0">
                <a:effectLst/>
                <a:ea typeface="Calibri" panose="020F0502020204030204" pitchFamily="34" charset="0"/>
                <a:cs typeface="Times New Roman" panose="02020603050405020304" pitchFamily="18" charset="0"/>
              </a:rPr>
              <a:t>Sécurité Sociale</a:t>
            </a:r>
          </a:p>
          <a:p>
            <a:pPr>
              <a:lnSpc>
                <a:spcPct val="107000"/>
              </a:lnSpc>
              <a:spcAft>
                <a:spcPts val="0"/>
              </a:spcAft>
            </a:pPr>
            <a:r>
              <a:rPr lang="fr-FR" sz="1100" dirty="0">
                <a:effectLst/>
                <a:ea typeface="Calibri" panose="020F0502020204030204" pitchFamily="34" charset="0"/>
                <a:cs typeface="Times New Roman" panose="02020603050405020304" pitchFamily="18" charset="0"/>
              </a:rPr>
              <a:t>Patient ou sa famille </a:t>
            </a:r>
          </a:p>
        </p:txBody>
      </p:sp>
      <p:cxnSp>
        <p:nvCxnSpPr>
          <p:cNvPr id="54" name="Connecteur droit 53"/>
          <p:cNvCxnSpPr/>
          <p:nvPr/>
        </p:nvCxnSpPr>
        <p:spPr>
          <a:xfrm flipH="1">
            <a:off x="9937963" y="1840389"/>
            <a:ext cx="8469" cy="436745"/>
          </a:xfrm>
          <a:prstGeom prst="line">
            <a:avLst/>
          </a:prstGeom>
        </p:spPr>
        <p:style>
          <a:lnRef idx="1">
            <a:schemeClr val="dk1"/>
          </a:lnRef>
          <a:fillRef idx="0">
            <a:schemeClr val="dk1"/>
          </a:fillRef>
          <a:effectRef idx="0">
            <a:schemeClr val="dk1"/>
          </a:effectRef>
          <a:fontRef idx="minor">
            <a:schemeClr val="tx1"/>
          </a:fontRef>
        </p:style>
      </p:cxnSp>
      <p:cxnSp>
        <p:nvCxnSpPr>
          <p:cNvPr id="56" name="Connecteur droit 55"/>
          <p:cNvCxnSpPr>
            <a:stCxn id="43" idx="2"/>
          </p:cNvCxnSpPr>
          <p:nvPr/>
        </p:nvCxnSpPr>
        <p:spPr>
          <a:xfrm flipH="1">
            <a:off x="9937963" y="2683933"/>
            <a:ext cx="4260" cy="1058388"/>
          </a:xfrm>
          <a:prstGeom prst="line">
            <a:avLst/>
          </a:prstGeom>
        </p:spPr>
        <p:style>
          <a:lnRef idx="1">
            <a:schemeClr val="dk1"/>
          </a:lnRef>
          <a:fillRef idx="0">
            <a:schemeClr val="dk1"/>
          </a:fillRef>
          <a:effectRef idx="0">
            <a:schemeClr val="dk1"/>
          </a:effectRef>
          <a:fontRef idx="minor">
            <a:schemeClr val="tx1"/>
          </a:fontRef>
        </p:style>
      </p:cxnSp>
      <p:cxnSp>
        <p:nvCxnSpPr>
          <p:cNvPr id="58" name="Connecteur droit avec flèche 57"/>
          <p:cNvCxnSpPr/>
          <p:nvPr/>
        </p:nvCxnSpPr>
        <p:spPr>
          <a:xfrm>
            <a:off x="7710593" y="4607021"/>
            <a:ext cx="561340" cy="6131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0" name="Connecteur droit avec flèche 59"/>
          <p:cNvCxnSpPr/>
          <p:nvPr/>
        </p:nvCxnSpPr>
        <p:spPr>
          <a:xfrm flipH="1">
            <a:off x="9414933" y="4715805"/>
            <a:ext cx="523030" cy="5043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 name="Connecteur droit avec flèche 2"/>
          <p:cNvCxnSpPr>
            <a:endCxn id="41" idx="0"/>
          </p:cNvCxnSpPr>
          <p:nvPr/>
        </p:nvCxnSpPr>
        <p:spPr>
          <a:xfrm>
            <a:off x="6819794" y="998412"/>
            <a:ext cx="3348675" cy="3650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47139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Le cas de l’étudiant infirmier</a:t>
            </a:r>
            <a:endParaRPr lang="fr-FR" b="1" dirty="0"/>
          </a:p>
        </p:txBody>
      </p:sp>
      <p:sp>
        <p:nvSpPr>
          <p:cNvPr id="3" name="Espace réservé du contenu 2"/>
          <p:cNvSpPr>
            <a:spLocks noGrp="1"/>
          </p:cNvSpPr>
          <p:nvPr>
            <p:ph idx="1"/>
          </p:nvPr>
        </p:nvSpPr>
        <p:spPr/>
        <p:txBody>
          <a:bodyPr>
            <a:normAutofit fontScale="62500" lnSpcReduction="20000"/>
          </a:bodyPr>
          <a:lstStyle/>
          <a:p>
            <a:pPr algn="just"/>
            <a:r>
              <a:rPr lang="fr-FR" dirty="0"/>
              <a:t>Si l’étudiant commet une faute il doit en répondre. La sévérité sera fonction du niveau d’étude de l’étudiant et du caractère courant ou exceptionnel de l’acte à pratiquer. </a:t>
            </a:r>
            <a:endParaRPr lang="fr-FR" dirty="0" smtClean="0"/>
          </a:p>
          <a:p>
            <a:pPr marL="0" indent="0" algn="just">
              <a:buNone/>
            </a:pPr>
            <a:endParaRPr lang="fr-FR" dirty="0"/>
          </a:p>
          <a:p>
            <a:pPr algn="just"/>
            <a:r>
              <a:rPr lang="fr-FR" dirty="0"/>
              <a:t>L’infirmier pourra être recherché en vertu du principe de la responsabilité pénale indirecte en cas de manquement à une obligation de prudence ou de faute caractérisée. En effet il a pour mission de surveiller les actes pratiqués par l’étudiant ou s’assurer que celui-ci dispose bien de tous les éléments et de toutes les connaissances nécessaires à la pratique d’un acte. S’il ne le fait pas, il commet une faute, son absence de diligence ayant contribué à la commission de la faute par l’étudiant. </a:t>
            </a:r>
            <a:endParaRPr lang="fr-FR" dirty="0" smtClean="0"/>
          </a:p>
          <a:p>
            <a:pPr marL="0" indent="0" algn="just">
              <a:buNone/>
            </a:pPr>
            <a:endParaRPr lang="fr-FR" dirty="0"/>
          </a:p>
          <a:p>
            <a:pPr algn="just"/>
            <a:r>
              <a:rPr lang="fr-FR" dirty="0"/>
              <a:t>Le juge va se demander : </a:t>
            </a:r>
          </a:p>
          <a:p>
            <a:pPr marL="0" indent="0" algn="just">
              <a:buNone/>
            </a:pPr>
            <a:r>
              <a:rPr lang="fr-FR" dirty="0" smtClean="0"/>
              <a:t>	- </a:t>
            </a:r>
            <a:r>
              <a:rPr lang="fr-FR" dirty="0"/>
              <a:t>Etait-ce un acte complexe ? En cas de réponse positive, le soignant diplômé se devait d’encadrer le stagiaire dans sa pratique. </a:t>
            </a:r>
          </a:p>
          <a:p>
            <a:pPr marL="0" indent="0" algn="just">
              <a:buNone/>
            </a:pPr>
            <a:r>
              <a:rPr lang="fr-FR" dirty="0" smtClean="0"/>
              <a:t>	- </a:t>
            </a:r>
            <a:r>
              <a:rPr lang="fr-FR" dirty="0"/>
              <a:t>Le soignant a-t-il vérifié les connaissances de l’étudiant par rapport à l’acte, notamment si cet acte est potentiellement dangereux pour le patient ? </a:t>
            </a:r>
          </a:p>
          <a:p>
            <a:pPr marL="0" indent="0" algn="just">
              <a:buNone/>
            </a:pPr>
            <a:r>
              <a:rPr lang="fr-FR" dirty="0" smtClean="0"/>
              <a:t>	- </a:t>
            </a:r>
            <a:r>
              <a:rPr lang="fr-FR" dirty="0"/>
              <a:t>L’acte présentait-il un caractère d’urgence incompatible avec la charge du soignant diplômé ou était-ce un acte non urgent qui pouvait attendre que le soignant se libère ? </a:t>
            </a:r>
          </a:p>
          <a:p>
            <a:pPr marL="0" indent="0" algn="just">
              <a:buNone/>
            </a:pPr>
            <a:r>
              <a:rPr lang="fr-FR" dirty="0"/>
              <a:t>S’il </a:t>
            </a:r>
            <a:r>
              <a:rPr lang="fr-FR" dirty="0" smtClean="0"/>
              <a:t>apparaît </a:t>
            </a:r>
            <a:r>
              <a:rPr lang="fr-FR" dirty="0"/>
              <a:t>que la faute de l’étudiant n’est pas excusable et que l’absence d’encadrement du soignant diplômé constitue une faute caractérisée, la responsabilité juridique des deux personnes pourra être retenue. Cette responsabilité peut être : civile, pénale, disciplinaire. </a:t>
            </a: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21</a:t>
            </a:fld>
            <a:endParaRPr lang="fr-FR">
              <a:solidFill>
                <a:srgbClr val="04617B">
                  <a:shade val="90000"/>
                </a:srgbClr>
              </a:solidFill>
            </a:endParaRPr>
          </a:p>
        </p:txBody>
      </p:sp>
    </p:spTree>
    <p:extLst>
      <p:ext uri="{BB962C8B-B14F-4D97-AF65-F5344CB8AC3E}">
        <p14:creationId xmlns:p14="http://schemas.microsoft.com/office/powerpoint/2010/main" val="4798596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Et en cas </a:t>
            </a:r>
            <a:r>
              <a:rPr lang="fr-FR" b="1" dirty="0"/>
              <a:t>de collaboration </a:t>
            </a:r>
            <a:r>
              <a:rPr lang="fr-FR" b="1" dirty="0" smtClean="0"/>
              <a:t>ou d’association? </a:t>
            </a:r>
            <a:endParaRPr lang="fr-FR" b="1" dirty="0"/>
          </a:p>
        </p:txBody>
      </p:sp>
      <p:sp>
        <p:nvSpPr>
          <p:cNvPr id="3" name="Espace réservé du contenu 2"/>
          <p:cNvSpPr>
            <a:spLocks noGrp="1"/>
          </p:cNvSpPr>
          <p:nvPr>
            <p:ph idx="1"/>
          </p:nvPr>
        </p:nvSpPr>
        <p:spPr/>
        <p:txBody>
          <a:bodyPr>
            <a:normAutofit fontScale="92500" lnSpcReduction="20000"/>
          </a:bodyPr>
          <a:lstStyle/>
          <a:p>
            <a:r>
              <a:rPr lang="fr-FR" b="1" u="sng" dirty="0" smtClean="0"/>
              <a:t>L’infirmier collaborateur </a:t>
            </a:r>
            <a:r>
              <a:rPr lang="fr-FR" dirty="0" smtClean="0"/>
              <a:t>:</a:t>
            </a:r>
          </a:p>
          <a:p>
            <a:pPr lvl="1" algn="just">
              <a:buFontTx/>
              <a:buChar char="-"/>
            </a:pPr>
            <a:r>
              <a:rPr lang="fr-FR" dirty="0" smtClean="0"/>
              <a:t>Il </a:t>
            </a:r>
            <a:r>
              <a:rPr lang="fr-FR" dirty="0"/>
              <a:t>s’agit d’un contrat de mise à disposition d’un confrère de locaux, matériel, ou d’une partie de la clientèle en contrepartie d’une redevance calculée en pourcentage des honoraires encaissés à laquelle </a:t>
            </a:r>
            <a:r>
              <a:rPr lang="fr-FR" dirty="0" smtClean="0"/>
              <a:t>peut </a:t>
            </a:r>
            <a:r>
              <a:rPr lang="fr-FR" dirty="0"/>
              <a:t>s’ajouter une participation aux frais fixes de fonctionnement</a:t>
            </a:r>
            <a:r>
              <a:rPr lang="fr-FR" dirty="0" smtClean="0"/>
              <a:t>.</a:t>
            </a:r>
          </a:p>
          <a:p>
            <a:pPr lvl="1">
              <a:buFontTx/>
              <a:buChar char="-"/>
            </a:pPr>
            <a:r>
              <a:rPr lang="fr-FR" dirty="0" smtClean="0"/>
              <a:t>Il est responsable </a:t>
            </a:r>
            <a:r>
              <a:rPr lang="fr-FR" dirty="0"/>
              <a:t>de ses actes de </a:t>
            </a:r>
            <a:r>
              <a:rPr lang="fr-FR" dirty="0" smtClean="0"/>
              <a:t>façon </a:t>
            </a:r>
            <a:r>
              <a:rPr lang="fr-FR" dirty="0"/>
              <a:t>indépendante </a:t>
            </a:r>
          </a:p>
          <a:p>
            <a:pPr lvl="1">
              <a:buFontTx/>
              <a:buChar char="-"/>
            </a:pPr>
            <a:r>
              <a:rPr lang="fr-FR" dirty="0" smtClean="0"/>
              <a:t>Ainsi, il doit souscrire </a:t>
            </a:r>
            <a:r>
              <a:rPr lang="fr-FR" dirty="0"/>
              <a:t>un contrat de </a:t>
            </a:r>
            <a:r>
              <a:rPr lang="fr-FR" dirty="0" smtClean="0"/>
              <a:t>responsabilité </a:t>
            </a:r>
            <a:r>
              <a:rPr lang="fr-FR" dirty="0"/>
              <a:t>c</a:t>
            </a:r>
            <a:r>
              <a:rPr lang="fr-FR" dirty="0" smtClean="0"/>
              <a:t>ivile professionnelle en </a:t>
            </a:r>
            <a:r>
              <a:rPr lang="fr-FR" dirty="0"/>
              <a:t>son nom </a:t>
            </a:r>
            <a:r>
              <a:rPr lang="fr-FR" dirty="0" smtClean="0"/>
              <a:t>propre</a:t>
            </a:r>
          </a:p>
          <a:p>
            <a:pPr marL="393192" lvl="1" indent="0">
              <a:buNone/>
            </a:pPr>
            <a:endParaRPr lang="fr-FR" dirty="0"/>
          </a:p>
          <a:p>
            <a:r>
              <a:rPr lang="fr-FR" b="1" u="sng" dirty="0" smtClean="0"/>
              <a:t>L’infirmier associé </a:t>
            </a:r>
            <a:r>
              <a:rPr lang="fr-FR" dirty="0" smtClean="0"/>
              <a:t>: </a:t>
            </a:r>
          </a:p>
          <a:p>
            <a:pPr lvl="1" algn="just">
              <a:buFontTx/>
              <a:buChar char="-"/>
            </a:pPr>
            <a:r>
              <a:rPr lang="fr-FR" dirty="0"/>
              <a:t>C</a:t>
            </a:r>
            <a:r>
              <a:rPr lang="fr-FR" dirty="0" smtClean="0"/>
              <a:t>haque </a:t>
            </a:r>
            <a:r>
              <a:rPr lang="fr-FR" dirty="0"/>
              <a:t>associé est seul responsable des condamnations prononcées personnellement contre </a:t>
            </a:r>
            <a:r>
              <a:rPr lang="fr-FR" dirty="0" smtClean="0"/>
              <a:t>lui</a:t>
            </a:r>
          </a:p>
          <a:p>
            <a:pPr lvl="1" algn="just">
              <a:buFontTx/>
              <a:buChar char="-"/>
            </a:pPr>
            <a:r>
              <a:rPr lang="fr-FR" dirty="0" smtClean="0"/>
              <a:t>Chaque associé souscrit une assurance de responsabilité civile professionnelle </a:t>
            </a:r>
          </a:p>
          <a:p>
            <a:pPr lvl="1">
              <a:buFontTx/>
              <a:buChar char="-"/>
            </a:pPr>
            <a:endParaRPr lang="fr-FR" dirty="0" smtClean="0"/>
          </a:p>
          <a:p>
            <a:pPr>
              <a:buFontTx/>
              <a:buChar char="-"/>
            </a:pPr>
            <a:endParaRPr lang="fr-FR" dirty="0" smtClean="0"/>
          </a:p>
          <a:p>
            <a:pPr marL="0" indent="0">
              <a:buNone/>
            </a:pPr>
            <a:endParaRPr lang="fr-FR" dirty="0"/>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22</a:t>
            </a:fld>
            <a:endParaRPr lang="fr-FR">
              <a:solidFill>
                <a:srgbClr val="04617B">
                  <a:shade val="90000"/>
                </a:srgbClr>
              </a:solidFill>
            </a:endParaRPr>
          </a:p>
        </p:txBody>
      </p:sp>
    </p:spTree>
    <p:extLst>
      <p:ext uri="{BB962C8B-B14F-4D97-AF65-F5344CB8AC3E}">
        <p14:creationId xmlns:p14="http://schemas.microsoft.com/office/powerpoint/2010/main" val="7429779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Agir en situation </a:t>
            </a:r>
            <a:endParaRPr lang="fr-FR" b="1" dirty="0"/>
          </a:p>
        </p:txBody>
      </p:sp>
      <p:sp>
        <p:nvSpPr>
          <p:cNvPr id="3" name="Espace réservé du contenu 2"/>
          <p:cNvSpPr>
            <a:spLocks noGrp="1"/>
          </p:cNvSpPr>
          <p:nvPr>
            <p:ph idx="1"/>
          </p:nvPr>
        </p:nvSpPr>
        <p:spPr/>
        <p:txBody>
          <a:bodyPr>
            <a:normAutofit/>
          </a:bodyPr>
          <a:lstStyle/>
          <a:p>
            <a:r>
              <a:rPr lang="fr-FR" b="1" u="sng" dirty="0" smtClean="0"/>
              <a:t>Premier cas </a:t>
            </a:r>
            <a:r>
              <a:rPr lang="fr-FR" b="1" dirty="0" smtClean="0"/>
              <a:t>: </a:t>
            </a:r>
            <a:r>
              <a:rPr lang="fr-FR" dirty="0" smtClean="0"/>
              <a:t>Première chambre civile, 6 </a:t>
            </a:r>
            <a:r>
              <a:rPr lang="fr-FR" dirty="0"/>
              <a:t>juin 2000 </a:t>
            </a:r>
          </a:p>
          <a:p>
            <a:pPr marL="0" lvl="0" indent="0" algn="just">
              <a:buNone/>
            </a:pPr>
            <a:r>
              <a:rPr lang="fr-FR" dirty="0"/>
              <a:t>Une infirmière libérale a pratiqué une injection intramusculaire sur un enfant de 7 ans, difficile à soigner en dehors de la présence de sa mère, avec seulement l’aide de sa sœur de 14 ans. Du fait de l’agitation de l’enfant l’aiguille a dérapé, causant un dommage corporel à l’enfant. </a:t>
            </a:r>
            <a:endParaRPr lang="fr-FR" dirty="0" smtClean="0"/>
          </a:p>
          <a:p>
            <a:pPr marL="0" lvl="0" indent="0" algn="just">
              <a:buNone/>
            </a:pPr>
            <a:endParaRPr lang="fr-FR" dirty="0"/>
          </a:p>
          <a:p>
            <a:pPr marL="0" lvl="0" indent="0" algn="just">
              <a:buNone/>
            </a:pPr>
            <a:r>
              <a:rPr lang="fr-FR" dirty="0" smtClean="0"/>
              <a:t>Sa </a:t>
            </a:r>
            <a:r>
              <a:rPr lang="fr-FR" dirty="0"/>
              <a:t>responsabilité civile peut-elle être engagée ? </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23</a:t>
            </a:fld>
            <a:endParaRPr lang="fr-FR">
              <a:solidFill>
                <a:srgbClr val="04617B">
                  <a:shade val="90000"/>
                </a:srgbClr>
              </a:solidFill>
            </a:endParaRPr>
          </a:p>
        </p:txBody>
      </p:sp>
    </p:spTree>
    <p:extLst>
      <p:ext uri="{BB962C8B-B14F-4D97-AF65-F5344CB8AC3E}">
        <p14:creationId xmlns:p14="http://schemas.microsoft.com/office/powerpoint/2010/main" val="10962306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just">
              <a:buNone/>
            </a:pPr>
            <a:r>
              <a:rPr lang="fr-FR" dirty="0"/>
              <a:t>La Cour de cassation a jugé que l’infirmière « avait pris le risque de ne pouvoir contenir suffisamment une jeune enfant ayant des difficultés à rester calme dans une situation angoissante et douloureuse. » Dès lors, « l’infirmière n’avait pas pris toutes les précautions de nature à éviter tout mouvement de l’enfant pendant l’injection et pour n’être pas parvenue à maîtriser complètement la trajectoire de son aiguille ». </a:t>
            </a:r>
            <a:endParaRPr lang="fr-FR" dirty="0" smtClean="0"/>
          </a:p>
          <a:p>
            <a:pPr marL="0" indent="0" algn="just">
              <a:buNone/>
            </a:pPr>
            <a:endParaRPr lang="fr-FR" dirty="0"/>
          </a:p>
          <a:p>
            <a:pPr marL="0" indent="0" algn="just">
              <a:buNone/>
            </a:pPr>
            <a:r>
              <a:rPr lang="fr-FR" dirty="0" smtClean="0"/>
              <a:t>Ainsi </a:t>
            </a:r>
            <a:r>
              <a:rPr lang="fr-FR" dirty="0"/>
              <a:t>elle a commis une faute en lien de causalité directe avec le préjudice de l’enfant, sa responsabilité civile a été engagée. </a:t>
            </a:r>
          </a:p>
          <a:p>
            <a:pPr marL="0" indent="0" algn="just">
              <a:buNone/>
            </a:pP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24</a:t>
            </a:fld>
            <a:endParaRPr lang="fr-FR">
              <a:solidFill>
                <a:srgbClr val="04617B">
                  <a:shade val="90000"/>
                </a:srgbClr>
              </a:solidFill>
            </a:endParaRPr>
          </a:p>
        </p:txBody>
      </p:sp>
    </p:spTree>
    <p:extLst>
      <p:ext uri="{BB962C8B-B14F-4D97-AF65-F5344CB8AC3E}">
        <p14:creationId xmlns:p14="http://schemas.microsoft.com/office/powerpoint/2010/main" val="42071663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lvl="0" algn="just"/>
            <a:r>
              <a:rPr lang="fr-FR" b="1" u="sng" dirty="0" smtClean="0"/>
              <a:t>Deuxième cas (</a:t>
            </a:r>
            <a:r>
              <a:rPr lang="fr-FR" b="1" u="sng" dirty="0"/>
              <a:t>T</a:t>
            </a:r>
            <a:r>
              <a:rPr lang="fr-FR" b="1" u="sng" dirty="0" smtClean="0"/>
              <a:t>ribunal correctionnel d’Amiens, 18 janvier 2018)</a:t>
            </a:r>
          </a:p>
          <a:p>
            <a:pPr lvl="0" algn="just"/>
            <a:endParaRPr lang="fr-FR" dirty="0"/>
          </a:p>
          <a:p>
            <a:pPr marL="0" lvl="0" indent="0" algn="just">
              <a:buNone/>
            </a:pPr>
            <a:r>
              <a:rPr lang="fr-FR" dirty="0" smtClean="0"/>
              <a:t>Une </a:t>
            </a:r>
            <a:r>
              <a:rPr lang="fr-FR" dirty="0"/>
              <a:t>infirmière préparait le bain thérapeutique d'une patiente puis a quitté la pièce quelques minutes pour aller aux toilettes. Lorsqu'elle est revenue, la patiente était dans son bain, noyée et ébouillantée. Elle assure que lorsqu'elle est partie, la patiente était encore habillée et assise dans son fauteuil roulant, et que l'eau était à 37 degrés, et non à 50 degrés comme cela avait été constaté après le décès. Elle était seule ce jour-là à s’occuper du service comprenant 17 patients. Elle a été poursuivie pour homicide involontaire par négligence. Qu’ont retenu les juges ? </a:t>
            </a:r>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25</a:t>
            </a:fld>
            <a:endParaRPr lang="fr-FR">
              <a:solidFill>
                <a:srgbClr val="04617B">
                  <a:shade val="90000"/>
                </a:srgbClr>
              </a:solidFill>
            </a:endParaRPr>
          </a:p>
        </p:txBody>
      </p:sp>
    </p:spTree>
    <p:extLst>
      <p:ext uri="{BB962C8B-B14F-4D97-AF65-F5344CB8AC3E}">
        <p14:creationId xmlns:p14="http://schemas.microsoft.com/office/powerpoint/2010/main" val="29517606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marL="0" lvl="0" indent="0" algn="just">
              <a:buNone/>
            </a:pPr>
            <a:r>
              <a:rPr lang="fr-FR" dirty="0" smtClean="0"/>
              <a:t>L’infirmière a été relaxée car pour retenir un homicide involontaire il faut prouver :</a:t>
            </a:r>
          </a:p>
          <a:p>
            <a:pPr lvl="1" algn="just">
              <a:buFontTx/>
              <a:buChar char="-"/>
            </a:pPr>
            <a:r>
              <a:rPr lang="fr-FR" u="sng" dirty="0" smtClean="0"/>
              <a:t>Soit </a:t>
            </a:r>
            <a:r>
              <a:rPr lang="fr-FR" u="sng" smtClean="0"/>
              <a:t>une </a:t>
            </a:r>
            <a:r>
              <a:rPr lang="fr-FR" u="sng" smtClean="0"/>
              <a:t>faute </a:t>
            </a:r>
            <a:r>
              <a:rPr lang="fr-FR" u="sng" dirty="0" smtClean="0"/>
              <a:t>caractérisée </a:t>
            </a:r>
            <a:r>
              <a:rPr lang="fr-FR" dirty="0" smtClean="0"/>
              <a:t>: </a:t>
            </a:r>
            <a:r>
              <a:rPr lang="fr-FR" dirty="0"/>
              <a:t> </a:t>
            </a:r>
            <a:r>
              <a:rPr lang="fr-FR" dirty="0" smtClean="0"/>
              <a:t>il s’agit d’une faute qui expose </a:t>
            </a:r>
            <a:r>
              <a:rPr lang="fr-FR" dirty="0"/>
              <a:t>autrui à un risque d'une particulière gravité </a:t>
            </a:r>
            <a:r>
              <a:rPr lang="fr-FR" dirty="0" smtClean="0"/>
              <a:t>que l’infirmier </a:t>
            </a:r>
            <a:r>
              <a:rPr lang="fr-FR" dirty="0"/>
              <a:t>ne </a:t>
            </a:r>
            <a:r>
              <a:rPr lang="fr-FR" dirty="0" smtClean="0"/>
              <a:t>peut </a:t>
            </a:r>
            <a:r>
              <a:rPr lang="fr-FR" dirty="0"/>
              <a:t>ignorer</a:t>
            </a:r>
            <a:r>
              <a:rPr lang="fr-FR" dirty="0" smtClean="0"/>
              <a:t>. </a:t>
            </a:r>
            <a:r>
              <a:rPr lang="fr-FR" i="1" dirty="0" smtClean="0">
                <a:solidFill>
                  <a:schemeClr val="accent1"/>
                </a:solidFill>
              </a:rPr>
              <a:t>Exemple : le défaut de surveillance d’un patient suicidaire. </a:t>
            </a:r>
          </a:p>
          <a:p>
            <a:pPr lvl="1" algn="just">
              <a:buFontTx/>
              <a:buChar char="-"/>
            </a:pPr>
            <a:r>
              <a:rPr lang="fr-FR" u="sng" dirty="0" smtClean="0"/>
              <a:t>Soit une faute délibérée </a:t>
            </a:r>
            <a:r>
              <a:rPr lang="fr-FR" dirty="0" smtClean="0"/>
              <a:t>: il s’agit de la violation manifestement délibérée d’une obligation prévue expressément par la loi ou le règlement. </a:t>
            </a:r>
            <a:r>
              <a:rPr lang="fr-FR" i="1" dirty="0" smtClean="0">
                <a:solidFill>
                  <a:schemeClr val="accent1"/>
                </a:solidFill>
              </a:rPr>
              <a:t>Exemple : </a:t>
            </a:r>
            <a:r>
              <a:rPr lang="fr-FR" i="1" dirty="0">
                <a:solidFill>
                  <a:schemeClr val="accent1"/>
                </a:solidFill>
              </a:rPr>
              <a:t> </a:t>
            </a:r>
            <a:r>
              <a:rPr lang="fr-FR" i="1" dirty="0" smtClean="0">
                <a:solidFill>
                  <a:schemeClr val="accent1"/>
                </a:solidFill>
              </a:rPr>
              <a:t>remettre des informations erronées sur le patient pour tromper le médecin dans son diagnostic ou son traitement. </a:t>
            </a:r>
          </a:p>
          <a:p>
            <a:pPr lvl="1" algn="just">
              <a:buFontTx/>
              <a:buChar char="-"/>
            </a:pPr>
            <a:endParaRPr lang="fr-FR" i="1" dirty="0">
              <a:solidFill>
                <a:schemeClr val="accent1"/>
              </a:solidFill>
            </a:endParaRPr>
          </a:p>
          <a:p>
            <a:pPr marL="0" lvl="1" indent="0" algn="just">
              <a:buNone/>
            </a:pPr>
            <a:r>
              <a:rPr lang="fr-FR" dirty="0" smtClean="0"/>
              <a:t>Le fait de se rendre aux toilettes a été considéré comme ne rentrant dans aucune de ces hypothèses. </a:t>
            </a:r>
          </a:p>
          <a:p>
            <a:pPr algn="just"/>
            <a:endParaRPr lang="fr-FR" dirty="0"/>
          </a:p>
          <a:p>
            <a:pPr algn="just"/>
            <a:r>
              <a:rPr lang="fr-FR" dirty="0" smtClean="0"/>
              <a:t>A titre d’information,</a:t>
            </a:r>
            <a:r>
              <a:rPr lang="fr-FR" dirty="0"/>
              <a:t> </a:t>
            </a:r>
            <a:r>
              <a:rPr lang="fr-FR" dirty="0" smtClean="0"/>
              <a:t>le </a:t>
            </a:r>
            <a:r>
              <a:rPr lang="fr-FR" dirty="0"/>
              <a:t>parquet a </a:t>
            </a:r>
            <a:r>
              <a:rPr lang="fr-FR" dirty="0" smtClean="0"/>
              <a:t>interjeté appel de cette décision et la Cour d’appel rendra sa décision le 3 avril 2019. </a:t>
            </a: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26</a:t>
            </a:fld>
            <a:endParaRPr lang="fr-FR">
              <a:solidFill>
                <a:srgbClr val="04617B">
                  <a:shade val="90000"/>
                </a:srgbClr>
              </a:solidFill>
            </a:endParaRPr>
          </a:p>
        </p:txBody>
      </p:sp>
    </p:spTree>
    <p:extLst>
      <p:ext uri="{BB962C8B-B14F-4D97-AF65-F5344CB8AC3E}">
        <p14:creationId xmlns:p14="http://schemas.microsoft.com/office/powerpoint/2010/main" val="2971671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pPr algn="just"/>
            <a:r>
              <a:rPr lang="fr-FR" b="1" u="sng" dirty="0" smtClean="0"/>
              <a:t>Troisième </a:t>
            </a:r>
            <a:r>
              <a:rPr lang="fr-FR" b="1" u="sng" dirty="0"/>
              <a:t>cas</a:t>
            </a:r>
            <a:r>
              <a:rPr lang="fr-FR" dirty="0"/>
              <a:t> </a:t>
            </a:r>
            <a:r>
              <a:rPr lang="fr-FR" dirty="0" smtClean="0"/>
              <a:t>(</a:t>
            </a:r>
            <a:r>
              <a:rPr lang="fr-FR" sz="2400" dirty="0" smtClean="0"/>
              <a:t>Chambre disciplinaire nationale, </a:t>
            </a:r>
            <a:r>
              <a:rPr lang="fr-FR" dirty="0"/>
              <a:t>a</a:t>
            </a:r>
            <a:r>
              <a:rPr lang="fr-FR" dirty="0" smtClean="0"/>
              <a:t>ffaire </a:t>
            </a:r>
            <a:r>
              <a:rPr lang="fr-FR" dirty="0"/>
              <a:t>P c/ Epoux Q et le Conseil départemental de l’Ordre des infirmiers de Saône-et-Loire du 24 avril 2014 </a:t>
            </a:r>
            <a:r>
              <a:rPr lang="fr-FR" dirty="0" smtClean="0"/>
              <a:t>) : </a:t>
            </a:r>
          </a:p>
          <a:p>
            <a:pPr marL="0" indent="0" algn="just">
              <a:buNone/>
            </a:pPr>
            <a:r>
              <a:rPr lang="fr-FR" dirty="0" smtClean="0"/>
              <a:t>Une </a:t>
            </a:r>
            <a:r>
              <a:rPr lang="fr-FR" dirty="0"/>
              <a:t>infirmière libérale a injecté à un enfant âgé de 19 mois une dose d’un médicament (</a:t>
            </a:r>
            <a:r>
              <a:rPr lang="fr-FR" dirty="0" err="1"/>
              <a:t>Androtardyl</a:t>
            </a:r>
            <a:r>
              <a:rPr lang="fr-FR" dirty="0"/>
              <a:t>) plus de six fois supérieure à la dose prescrite. En effet, </a:t>
            </a:r>
            <a:r>
              <a:rPr lang="fr-FR" dirty="0" smtClean="0"/>
              <a:t>l’ordonnance mentionnait </a:t>
            </a:r>
            <a:r>
              <a:rPr lang="fr-FR" dirty="0"/>
              <a:t>la prescription d’une dose de « 0,15 millilitre d’</a:t>
            </a:r>
            <a:r>
              <a:rPr lang="fr-FR" dirty="0" err="1"/>
              <a:t>Androtardyl</a:t>
            </a:r>
            <a:r>
              <a:rPr lang="fr-FR" dirty="0"/>
              <a:t> à 19H pendant quatre jours » et « quatre injections à 15 jours </a:t>
            </a:r>
            <a:r>
              <a:rPr lang="fr-FR" dirty="0" smtClean="0"/>
              <a:t>d’intervalle » </a:t>
            </a:r>
            <a:r>
              <a:rPr lang="fr-FR" dirty="0"/>
              <a:t>mais l’infirmière injectait à l’enfant des ampoules de 1 </a:t>
            </a:r>
            <a:r>
              <a:rPr lang="fr-FR" dirty="0" smtClean="0"/>
              <a:t>millilitre. </a:t>
            </a:r>
            <a:r>
              <a:rPr lang="fr-FR" dirty="0"/>
              <a:t>Les parents ont saisi la chambre disciplinaire de première instance de l’Ordre des infirmiers qui lui </a:t>
            </a:r>
            <a:r>
              <a:rPr lang="fr-FR" dirty="0" smtClean="0"/>
              <a:t>infligeait </a:t>
            </a:r>
            <a:r>
              <a:rPr lang="fr-FR" dirty="0"/>
              <a:t>la sanction d’interdiction temporaire d’exercer pour une durée de deux mois assortie d’un sursis d’un mois. </a:t>
            </a:r>
            <a:endParaRPr lang="fr-FR" dirty="0" smtClean="0"/>
          </a:p>
          <a:p>
            <a:pPr marL="0" indent="0" algn="just">
              <a:buNone/>
            </a:pPr>
            <a:endParaRPr lang="fr-FR" dirty="0"/>
          </a:p>
          <a:p>
            <a:pPr marL="0" indent="0" algn="just">
              <a:buNone/>
            </a:pPr>
            <a:r>
              <a:rPr lang="fr-FR" dirty="0" smtClean="0"/>
              <a:t>L’infirmière </a:t>
            </a:r>
            <a:r>
              <a:rPr lang="fr-FR" dirty="0"/>
              <a:t>a demandé l’annulation de cette décision en mettant en avant que la sanction était disproportionnée et que le médicament était rarement prescrit. Sa demande a-t-elle des chances de réussir ? </a:t>
            </a:r>
          </a:p>
          <a:p>
            <a:endParaRPr lang="fr-FR" dirty="0" smtClean="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27</a:t>
            </a:fld>
            <a:endParaRPr lang="fr-FR">
              <a:solidFill>
                <a:srgbClr val="04617B">
                  <a:shade val="90000"/>
                </a:srgbClr>
              </a:solidFill>
            </a:endParaRPr>
          </a:p>
        </p:txBody>
      </p:sp>
    </p:spTree>
    <p:extLst>
      <p:ext uri="{BB962C8B-B14F-4D97-AF65-F5344CB8AC3E}">
        <p14:creationId xmlns:p14="http://schemas.microsoft.com/office/powerpoint/2010/main" val="2981425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a:t>La chambre disciplinaire nationale a jugé que le comportement reproché à l’infirmière était constitutif d’une faute et que cela justifiait la sanction disciplinaire. </a:t>
            </a:r>
            <a:r>
              <a:rPr lang="fr-FR" dirty="0" smtClean="0"/>
              <a:t>Il a été mis en avant que « </a:t>
            </a:r>
            <a:r>
              <a:rPr lang="fr-FR" i="1" dirty="0" smtClean="0"/>
              <a:t>Mme </a:t>
            </a:r>
            <a:r>
              <a:rPr lang="fr-FR" i="1" dirty="0"/>
              <a:t>P, qui indique exercer sa profession depuis plus de </a:t>
            </a:r>
            <a:r>
              <a:rPr lang="fr-FR" i="1" dirty="0" smtClean="0"/>
              <a:t>30 ans </a:t>
            </a:r>
            <a:r>
              <a:rPr lang="fr-FR" i="1" dirty="0"/>
              <a:t>et qui pouvait, en cas de doute, prendre l’attache du médecin prescripteur ainsi que </a:t>
            </a:r>
            <a:r>
              <a:rPr lang="fr-FR" i="1" dirty="0" smtClean="0"/>
              <a:t>le prévoit </a:t>
            </a:r>
            <a:r>
              <a:rPr lang="fr-FR" i="1" dirty="0"/>
              <a:t>l’article R.4312-29 cité ci-dessus, ne peut sérieusement soutenir que ce </a:t>
            </a:r>
            <a:r>
              <a:rPr lang="fr-FR" i="1" dirty="0" smtClean="0"/>
              <a:t>médicament est </a:t>
            </a:r>
            <a:r>
              <a:rPr lang="fr-FR" i="1" dirty="0"/>
              <a:t>rarement </a:t>
            </a:r>
            <a:r>
              <a:rPr lang="fr-FR" i="1" dirty="0" smtClean="0"/>
              <a:t>prescrit</a:t>
            </a:r>
            <a:r>
              <a:rPr lang="fr-FR" dirty="0" smtClean="0"/>
              <a:t> ».</a:t>
            </a: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28</a:t>
            </a:fld>
            <a:endParaRPr lang="fr-FR">
              <a:solidFill>
                <a:srgbClr val="04617B">
                  <a:shade val="90000"/>
                </a:srgbClr>
              </a:solidFill>
            </a:endParaRPr>
          </a:p>
        </p:txBody>
      </p:sp>
    </p:spTree>
    <p:extLst>
      <p:ext uri="{BB962C8B-B14F-4D97-AF65-F5344CB8AC3E}">
        <p14:creationId xmlns:p14="http://schemas.microsoft.com/office/powerpoint/2010/main" val="3801924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609600" y="1967231"/>
            <a:ext cx="10972800" cy="4389120"/>
          </a:xfrm>
        </p:spPr>
        <p:txBody>
          <a:bodyPr>
            <a:normAutofit/>
          </a:bodyPr>
          <a:lstStyle/>
          <a:p>
            <a:r>
              <a:rPr lang="fr-FR" b="1" u="sng" dirty="0" smtClean="0"/>
              <a:t>Quatrième cas</a:t>
            </a:r>
            <a:r>
              <a:rPr lang="fr-FR" b="1" dirty="0" smtClean="0"/>
              <a:t> </a:t>
            </a:r>
            <a:r>
              <a:rPr lang="fr-FR" dirty="0" smtClean="0"/>
              <a:t>: (Chambre </a:t>
            </a:r>
            <a:r>
              <a:rPr lang="fr-FR" dirty="0"/>
              <a:t>criminelle 26 juin 2001 n°00-87816 )</a:t>
            </a:r>
            <a:endParaRPr lang="fr-FR" b="1" u="sng" dirty="0" smtClean="0"/>
          </a:p>
          <a:p>
            <a:pPr marL="0" lvl="0" indent="0">
              <a:buNone/>
            </a:pPr>
            <a:endParaRPr lang="fr-FR" dirty="0" smtClean="0"/>
          </a:p>
          <a:p>
            <a:pPr marL="0" lvl="0" indent="0" algn="just">
              <a:buNone/>
            </a:pPr>
            <a:r>
              <a:rPr lang="fr-FR" dirty="0"/>
              <a:t>U</a:t>
            </a:r>
            <a:r>
              <a:rPr lang="fr-FR" dirty="0" smtClean="0"/>
              <a:t>ne </a:t>
            </a:r>
            <a:r>
              <a:rPr lang="fr-FR" dirty="0"/>
              <a:t>étudiante de troisième année avait injecté du chlorure de potassium à un patient par voie intraveineuse (alors que la prescription prévoyait une injection en perfusion lente), entraînant son décès. </a:t>
            </a:r>
            <a:endParaRPr lang="fr-FR" dirty="0" smtClean="0"/>
          </a:p>
          <a:p>
            <a:pPr marL="0" lvl="0" indent="0" algn="just">
              <a:buNone/>
            </a:pPr>
            <a:endParaRPr lang="fr-FR" dirty="0" smtClean="0"/>
          </a:p>
          <a:p>
            <a:pPr marL="0" lvl="0" indent="0" algn="just">
              <a:buNone/>
            </a:pPr>
            <a:r>
              <a:rPr lang="fr-FR" dirty="0" smtClean="0"/>
              <a:t>Qui de l’étudiante ou de l’infirmière est responsable ? </a:t>
            </a: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29</a:t>
            </a:fld>
            <a:endParaRPr lang="fr-FR">
              <a:solidFill>
                <a:srgbClr val="04617B">
                  <a:shade val="90000"/>
                </a:srgbClr>
              </a:solidFill>
            </a:endParaRPr>
          </a:p>
        </p:txBody>
      </p:sp>
    </p:spTree>
    <p:extLst>
      <p:ext uri="{BB962C8B-B14F-4D97-AF65-F5344CB8AC3E}">
        <p14:creationId xmlns:p14="http://schemas.microsoft.com/office/powerpoint/2010/main" val="422465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Cabinet AVICENNE </a:t>
            </a:r>
            <a:r>
              <a:rPr lang="fr-FR" b="1" dirty="0"/>
              <a:t>AVOCATS</a:t>
            </a:r>
          </a:p>
        </p:txBody>
      </p:sp>
      <p:sp>
        <p:nvSpPr>
          <p:cNvPr id="3" name="Espace réservé du contenu 2"/>
          <p:cNvSpPr>
            <a:spLocks noGrp="1"/>
          </p:cNvSpPr>
          <p:nvPr>
            <p:ph idx="1"/>
          </p:nvPr>
        </p:nvSpPr>
        <p:spPr/>
        <p:txBody>
          <a:bodyPr>
            <a:normAutofit fontScale="92500" lnSpcReduction="20000"/>
          </a:bodyPr>
          <a:lstStyle/>
          <a:p>
            <a:pPr marL="457200" lvl="1" indent="0" algn="ctr">
              <a:buNone/>
            </a:pPr>
            <a:r>
              <a:rPr lang="fr-FR" b="1" dirty="0"/>
              <a:t>Création le 1</a:t>
            </a:r>
            <a:r>
              <a:rPr lang="fr-FR" b="1" baseline="30000" dirty="0"/>
              <a:t>er</a:t>
            </a:r>
            <a:r>
              <a:rPr lang="fr-FR" b="1" dirty="0"/>
              <a:t> avril 2014</a:t>
            </a:r>
          </a:p>
          <a:p>
            <a:pPr marL="457200" lvl="1" indent="0" algn="ctr">
              <a:buNone/>
            </a:pPr>
            <a:r>
              <a:rPr lang="fr-FR" b="1" dirty="0"/>
              <a:t>Deux </a:t>
            </a:r>
            <a:r>
              <a:rPr lang="fr-FR" b="1" dirty="0" smtClean="0"/>
              <a:t>associées et une collaboratrice</a:t>
            </a:r>
            <a:endParaRPr lang="fr-FR" b="1" dirty="0"/>
          </a:p>
          <a:p>
            <a:pPr lvl="1" algn="just"/>
            <a:endParaRPr lang="fr-FR" b="1" dirty="0"/>
          </a:p>
          <a:p>
            <a:pPr lvl="1" algn="just"/>
            <a:r>
              <a:rPr lang="fr-FR" b="1" dirty="0"/>
              <a:t>Marion HASSAIN</a:t>
            </a:r>
          </a:p>
          <a:p>
            <a:pPr marL="457200" lvl="1" indent="0" algn="just">
              <a:buNone/>
            </a:pPr>
            <a:r>
              <a:rPr lang="fr-FR" sz="1800" i="1" dirty="0"/>
              <a:t>Master 2 Droit médical et pharmaceutique</a:t>
            </a:r>
          </a:p>
          <a:p>
            <a:pPr marL="457200" lvl="1" indent="0" algn="just">
              <a:buNone/>
            </a:pPr>
            <a:r>
              <a:rPr lang="fr-FR" sz="1800" i="1" dirty="0"/>
              <a:t>DU Traumatismes </a:t>
            </a:r>
            <a:r>
              <a:rPr lang="fr-FR" sz="1800" i="1" dirty="0" err="1"/>
              <a:t>crânio</a:t>
            </a:r>
            <a:r>
              <a:rPr lang="fr-FR" sz="1800" i="1" dirty="0"/>
              <a:t>-cérébraux</a:t>
            </a:r>
          </a:p>
          <a:p>
            <a:pPr marL="457200" lvl="1" indent="0" algn="just">
              <a:buNone/>
            </a:pPr>
            <a:r>
              <a:rPr lang="fr-FR" sz="1800" i="1" dirty="0" smtClean="0"/>
              <a:t>DU </a:t>
            </a:r>
            <a:r>
              <a:rPr lang="fr-FR" sz="1800" i="1" dirty="0"/>
              <a:t>Médiateur</a:t>
            </a:r>
          </a:p>
          <a:p>
            <a:pPr marL="457200" lvl="1" indent="0" algn="just">
              <a:buNone/>
            </a:pPr>
            <a:r>
              <a:rPr lang="fr-FR" sz="1800" i="1" dirty="0"/>
              <a:t>Membre du Comité d’éthique du CH de Valence</a:t>
            </a:r>
            <a:endParaRPr lang="fr-FR" sz="1800" dirty="0"/>
          </a:p>
          <a:p>
            <a:pPr lvl="1" algn="r">
              <a:buClr>
                <a:srgbClr val="A53010"/>
              </a:buClr>
            </a:pPr>
            <a:r>
              <a:rPr lang="fr-FR" b="1" dirty="0">
                <a:solidFill>
                  <a:prstClr val="black">
                    <a:lumMod val="75000"/>
                    <a:lumOff val="25000"/>
                  </a:prstClr>
                </a:solidFill>
              </a:rPr>
              <a:t>Noëlle TERTRAIN</a:t>
            </a:r>
            <a:endParaRPr lang="fr-FR" sz="1800" dirty="0"/>
          </a:p>
          <a:p>
            <a:pPr marL="457200" lvl="1" indent="0" algn="r">
              <a:buNone/>
            </a:pPr>
            <a:r>
              <a:rPr lang="fr-FR" sz="1800" b="1" i="1" dirty="0"/>
              <a:t>Certificat de spécialisation Droit du dommage corporel</a:t>
            </a:r>
          </a:p>
          <a:p>
            <a:pPr marL="457200" lvl="1" indent="0" algn="r">
              <a:buNone/>
            </a:pPr>
            <a:r>
              <a:rPr lang="fr-FR" sz="1800" i="1" dirty="0"/>
              <a:t>DIU Traumatismes </a:t>
            </a:r>
            <a:r>
              <a:rPr lang="fr-FR" sz="1800" i="1" dirty="0" err="1"/>
              <a:t>crânio</a:t>
            </a:r>
            <a:r>
              <a:rPr lang="fr-FR" sz="1800" i="1" dirty="0"/>
              <a:t>-cérébraux</a:t>
            </a:r>
          </a:p>
          <a:p>
            <a:pPr marL="457200" lvl="1" indent="0" algn="r">
              <a:buNone/>
            </a:pPr>
            <a:r>
              <a:rPr lang="fr-FR" sz="1800" i="1" dirty="0"/>
              <a:t>DU Expertise médicale</a:t>
            </a:r>
          </a:p>
          <a:p>
            <a:pPr marL="457200" lvl="1" indent="0" algn="r">
              <a:buNone/>
            </a:pPr>
            <a:r>
              <a:rPr lang="fr-FR" sz="1800" i="1" dirty="0"/>
              <a:t>DU Actions et contentieux de la sécurité sociale</a:t>
            </a:r>
          </a:p>
          <a:p>
            <a:pPr marL="457200" lvl="1" indent="0" algn="r">
              <a:buNone/>
            </a:pPr>
            <a:r>
              <a:rPr lang="fr-FR" sz="1800" i="1" dirty="0"/>
              <a:t>DESS Contentieux administratif</a:t>
            </a:r>
          </a:p>
          <a:p>
            <a:pPr marL="457200" lvl="1" indent="0" algn="r">
              <a:buNone/>
            </a:pPr>
            <a:r>
              <a:rPr lang="fr-FR" sz="1800" i="1" dirty="0"/>
              <a:t>Membre du Comité de protection des personnes Lyon Sud-Est III</a:t>
            </a:r>
          </a:p>
          <a:p>
            <a:endParaRPr lang="fr-FR" dirty="0"/>
          </a:p>
        </p:txBody>
      </p:sp>
      <p:sp>
        <p:nvSpPr>
          <p:cNvPr id="4" name="Espace réservé du pied de page 3"/>
          <p:cNvSpPr>
            <a:spLocks noGrp="1"/>
          </p:cNvSpPr>
          <p:nvPr>
            <p:ph type="ftr" sz="quarter" idx="11"/>
          </p:nvPr>
        </p:nvSpPr>
        <p:spPr>
          <a:xfrm>
            <a:off x="3657600" y="6412992"/>
            <a:ext cx="4470400" cy="365125"/>
          </a:xfrm>
        </p:spPr>
        <p:txBody>
          <a:bodyPr/>
          <a:lstStyle/>
          <a:p>
            <a:r>
              <a:rPr lang="fr-FR" dirty="0" smtClean="0">
                <a:solidFill>
                  <a:srgbClr val="04617B">
                    <a:shade val="90000"/>
                  </a:srgbClr>
                </a:solidFill>
              </a:rPr>
              <a:t>Cabinet AVICENNE AVOCATS - </a:t>
            </a:r>
            <a:r>
              <a:rPr lang="fr-FR" dirty="0">
                <a:solidFill>
                  <a:srgbClr val="04617B">
                    <a:shade val="90000"/>
                  </a:srgbClr>
                </a:solidFill>
              </a:rPr>
              <a:t>7 mars </a:t>
            </a:r>
            <a:r>
              <a:rPr lang="fr-FR" dirty="0" smtClean="0">
                <a:solidFill>
                  <a:srgbClr val="04617B">
                    <a:shade val="90000"/>
                  </a:srgbClr>
                </a:solidFill>
              </a:rPr>
              <a:t>2019</a:t>
            </a:r>
            <a:endParaRPr lang="fr-FR" dirty="0">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3</a:t>
            </a:fld>
            <a:endParaRPr lang="fr-FR">
              <a:solidFill>
                <a:srgbClr val="04617B">
                  <a:shade val="90000"/>
                </a:srgbClr>
              </a:solidFill>
            </a:endParaRPr>
          </a:p>
        </p:txBody>
      </p:sp>
    </p:spTree>
    <p:extLst>
      <p:ext uri="{BB962C8B-B14F-4D97-AF65-F5344CB8AC3E}">
        <p14:creationId xmlns:p14="http://schemas.microsoft.com/office/powerpoint/2010/main" val="780224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marL="0" lvl="0" indent="0" algn="just">
              <a:buNone/>
            </a:pPr>
            <a:r>
              <a:rPr lang="fr-FR" dirty="0"/>
              <a:t>La Cour a retenu qu’il appartenait à </a:t>
            </a:r>
            <a:r>
              <a:rPr lang="fr-FR" u="sng" dirty="0"/>
              <a:t>l’étudiante</a:t>
            </a:r>
            <a:r>
              <a:rPr lang="fr-FR" dirty="0"/>
              <a:t> de solliciter toutes informations utiles si elle ignorait le mode d’administration du chlorure de potassium, mais également de lire les inscriptions présentes sur les ampoules de chlorure de potassium. Prenant en considération son niveau d’étude, des moyens dont elle disposait et des possibilités qu’elle avait de s’informer, la Cour estime qu’elle n’a pas accompli toutes les diligences normales et a ainsi causé la mort du patient, en conséquence elle </a:t>
            </a:r>
            <a:r>
              <a:rPr lang="fr-FR" dirty="0" smtClean="0"/>
              <a:t>a prononcé </a:t>
            </a:r>
            <a:r>
              <a:rPr lang="fr-FR" dirty="0"/>
              <a:t>une peine de </a:t>
            </a:r>
            <a:r>
              <a:rPr lang="fr-FR" b="1" dirty="0"/>
              <a:t>trois mois d’emprisonnement avec sursis</a:t>
            </a:r>
            <a:r>
              <a:rPr lang="fr-FR" dirty="0"/>
              <a:t>. </a:t>
            </a:r>
            <a:endParaRPr lang="fr-FR" dirty="0" smtClean="0"/>
          </a:p>
          <a:p>
            <a:pPr marL="0" lvl="0" indent="0" algn="just">
              <a:buNone/>
            </a:pPr>
            <a:endParaRPr lang="fr-FR" dirty="0"/>
          </a:p>
          <a:p>
            <a:pPr marL="0" lvl="0" indent="0" algn="just">
              <a:buNone/>
            </a:pPr>
            <a:r>
              <a:rPr lang="fr-FR" dirty="0" smtClean="0"/>
              <a:t>En </a:t>
            </a:r>
            <a:r>
              <a:rPr lang="fr-FR" dirty="0"/>
              <a:t>ce qui concerne </a:t>
            </a:r>
            <a:r>
              <a:rPr lang="fr-FR" u="sng" dirty="0"/>
              <a:t>l’infirmière</a:t>
            </a:r>
            <a:r>
              <a:rPr lang="fr-FR" dirty="0"/>
              <a:t> diplômée de service au moment de la faute, la Cour retient qu’il lui incombait de surveiller les actes accomplis par l’étudiante ; que l’administration du produit ne présentant aucun caractère d’urgence, pouvait être différée jusqu’à ce que l’infirmière soit disponible pour agir elle-même ou surveiller le travail de l’étudiante. Il lui est également reproché de ne pas s’être assurée de la connaissance par l’étudiante du mode d’administration du produit ce qui constitue une faute caractérisée et engage sa responsabilité. </a:t>
            </a:r>
            <a:r>
              <a:rPr lang="fr-FR" dirty="0" smtClean="0"/>
              <a:t>Pour </a:t>
            </a:r>
            <a:r>
              <a:rPr lang="fr-FR" dirty="0"/>
              <a:t>cela, une peine de </a:t>
            </a:r>
            <a:r>
              <a:rPr lang="fr-FR" b="1" dirty="0"/>
              <a:t>huit mois d’emprisonnement avec sursis </a:t>
            </a:r>
            <a:r>
              <a:rPr lang="fr-FR" dirty="0"/>
              <a:t>a été prononcée. </a:t>
            </a: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30</a:t>
            </a:fld>
            <a:endParaRPr lang="fr-FR">
              <a:solidFill>
                <a:srgbClr val="04617B">
                  <a:shade val="90000"/>
                </a:srgbClr>
              </a:solidFill>
            </a:endParaRPr>
          </a:p>
        </p:txBody>
      </p:sp>
    </p:spTree>
    <p:extLst>
      <p:ext uri="{BB962C8B-B14F-4D97-AF65-F5344CB8AC3E}">
        <p14:creationId xmlns:p14="http://schemas.microsoft.com/office/powerpoint/2010/main" val="34897584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Et plus tard ?</a:t>
            </a:r>
            <a:endParaRPr lang="fr-FR" dirty="0"/>
          </a:p>
        </p:txBody>
      </p:sp>
      <p:sp>
        <p:nvSpPr>
          <p:cNvPr id="3" name="Espace réservé du contenu 2"/>
          <p:cNvSpPr>
            <a:spLocks noGrp="1"/>
          </p:cNvSpPr>
          <p:nvPr>
            <p:ph idx="1"/>
          </p:nvPr>
        </p:nvSpPr>
        <p:spPr/>
        <p:txBody>
          <a:bodyPr/>
          <a:lstStyle/>
          <a:p>
            <a:endParaRPr lang="fr-FR" dirty="0" smtClean="0"/>
          </a:p>
          <a:p>
            <a:pPr marL="0" indent="0" algn="ctr">
              <a:buNone/>
            </a:pPr>
            <a:r>
              <a:rPr lang="fr-FR" b="1" dirty="0"/>
              <a:t>Quelques thèmes proposés :</a:t>
            </a:r>
          </a:p>
          <a:p>
            <a:pPr marL="0" indent="0">
              <a:buNone/>
            </a:pPr>
            <a:endParaRPr lang="fr-FR" dirty="0"/>
          </a:p>
          <a:p>
            <a:r>
              <a:rPr lang="fr-FR" dirty="0" smtClean="0"/>
              <a:t>La </a:t>
            </a:r>
            <a:r>
              <a:rPr lang="fr-FR" dirty="0"/>
              <a:t>cotation des actes,</a:t>
            </a:r>
          </a:p>
          <a:p>
            <a:r>
              <a:rPr lang="fr-FR" dirty="0"/>
              <a:t>L’infirmière en pratique avancée…</a:t>
            </a: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31</a:t>
            </a:fld>
            <a:endParaRPr lang="fr-FR">
              <a:solidFill>
                <a:srgbClr val="04617B">
                  <a:shade val="90000"/>
                </a:srgbClr>
              </a:solidFill>
            </a:endParaRPr>
          </a:p>
        </p:txBody>
      </p:sp>
    </p:spTree>
    <p:extLst>
      <p:ext uri="{BB962C8B-B14F-4D97-AF65-F5344CB8AC3E}">
        <p14:creationId xmlns:p14="http://schemas.microsoft.com/office/powerpoint/2010/main" val="33871272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lgn="ctr">
              <a:buNone/>
            </a:pPr>
            <a:r>
              <a:rPr lang="fr-FR" sz="3600" b="1" dirty="0"/>
              <a:t>Le Cabinet AVICENNE AVOCATS vous remercie de votre participation et attention</a:t>
            </a:r>
          </a:p>
          <a:p>
            <a:pPr marL="0" indent="0" algn="ctr">
              <a:buNone/>
            </a:pPr>
            <a:r>
              <a:rPr lang="fr-FR" sz="2000" b="1" dirty="0"/>
              <a:t>Pour en savoir plus ?... Nous inviter ou nous proposer une prochaine intervention:</a:t>
            </a:r>
          </a:p>
          <a:p>
            <a:pPr algn="ctr"/>
            <a:endParaRPr lang="fr-FR" sz="2800" b="1" dirty="0"/>
          </a:p>
          <a:p>
            <a:pPr marL="0" indent="0" algn="ctr">
              <a:buNone/>
            </a:pPr>
            <a:endParaRPr lang="fr-FR" sz="4400" b="1" dirty="0"/>
          </a:p>
          <a:p>
            <a:pPr marL="0" indent="0" algn="ctr">
              <a:buNone/>
            </a:pPr>
            <a:endParaRPr lang="fr-FR" sz="4800" b="1" dirty="0"/>
          </a:p>
          <a:p>
            <a:pPr marL="0" indent="0" algn="ctr">
              <a:buNone/>
            </a:pPr>
            <a:endParaRPr lang="fr-FR" sz="4800" b="1" dirty="0"/>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32</a:t>
            </a:fld>
            <a:endParaRPr lang="fr-FR">
              <a:solidFill>
                <a:srgbClr val="04617B">
                  <a:shade val="90000"/>
                </a:srgbClr>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693" y="3861048"/>
            <a:ext cx="6575795" cy="1526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8547" y="3697287"/>
            <a:ext cx="1689100" cy="26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8380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Cabinet AVICENNE AVOCATS</a:t>
            </a:r>
            <a:endParaRPr lang="fr-FR" b="1" dirty="0"/>
          </a:p>
        </p:txBody>
      </p:sp>
      <p:sp>
        <p:nvSpPr>
          <p:cNvPr id="3" name="Espace réservé du contenu 2"/>
          <p:cNvSpPr>
            <a:spLocks noGrp="1"/>
          </p:cNvSpPr>
          <p:nvPr>
            <p:ph idx="1"/>
          </p:nvPr>
        </p:nvSpPr>
        <p:spPr/>
        <p:txBody>
          <a:bodyPr>
            <a:normAutofit/>
          </a:bodyPr>
          <a:lstStyle/>
          <a:p>
            <a:pPr marL="0" indent="0" algn="ctr" defTabSz="457200">
              <a:spcBef>
                <a:spcPts val="1000"/>
              </a:spcBef>
              <a:buClr>
                <a:srgbClr val="A53010"/>
              </a:buClr>
              <a:buSzTx/>
              <a:buNone/>
            </a:pPr>
            <a:r>
              <a:rPr lang="fr-FR" sz="2400" b="1" dirty="0">
                <a:solidFill>
                  <a:prstClr val="black">
                    <a:lumMod val="75000"/>
                    <a:lumOff val="25000"/>
                  </a:prstClr>
                </a:solidFill>
                <a:latin typeface="Century Gothic" panose="020B0502020202020204"/>
              </a:rPr>
              <a:t>DOMAINES D’ACTIVITÉS</a:t>
            </a:r>
          </a:p>
          <a:p>
            <a:pPr marL="342900" indent="-342900" algn="just" defTabSz="457200">
              <a:spcBef>
                <a:spcPts val="1000"/>
              </a:spcBef>
              <a:buClr>
                <a:srgbClr val="A53010"/>
              </a:buClr>
              <a:buSzTx/>
              <a:buFont typeface="Wingdings" panose="05000000000000000000" pitchFamily="2" charset="2"/>
              <a:buChar char="v"/>
            </a:pPr>
            <a:r>
              <a:rPr lang="fr-FR" sz="1900" b="1" dirty="0">
                <a:solidFill>
                  <a:prstClr val="black">
                    <a:lumMod val="75000"/>
                    <a:lumOff val="25000"/>
                  </a:prstClr>
                </a:solidFill>
                <a:latin typeface="Century Gothic" panose="020B0502020202020204"/>
              </a:rPr>
              <a:t>Droit de la santé </a:t>
            </a:r>
            <a:r>
              <a:rPr lang="fr-FR" sz="1900" dirty="0">
                <a:solidFill>
                  <a:prstClr val="black">
                    <a:lumMod val="75000"/>
                    <a:lumOff val="25000"/>
                  </a:prstClr>
                </a:solidFill>
                <a:latin typeface="Century Gothic" panose="020B0502020202020204"/>
              </a:rPr>
              <a:t>(responsabilité médicale, fonction publique hospitalière, création de sociétés de professionnels de santé, litiges entre professionnels de santé…) ;</a:t>
            </a:r>
          </a:p>
          <a:p>
            <a:pPr marL="342900" indent="-342900" algn="just" defTabSz="457200">
              <a:spcBef>
                <a:spcPts val="1000"/>
              </a:spcBef>
              <a:buClr>
                <a:srgbClr val="A53010"/>
              </a:buClr>
              <a:buSzTx/>
              <a:buFont typeface="Wingdings" panose="05000000000000000000" pitchFamily="2" charset="2"/>
              <a:buChar char="v"/>
            </a:pPr>
            <a:r>
              <a:rPr lang="fr-FR" sz="1900" b="1" dirty="0">
                <a:solidFill>
                  <a:prstClr val="black">
                    <a:lumMod val="75000"/>
                    <a:lumOff val="25000"/>
                  </a:prstClr>
                </a:solidFill>
                <a:latin typeface="Century Gothic" panose="020B0502020202020204"/>
              </a:rPr>
              <a:t>Droit du dommage corporel </a:t>
            </a:r>
            <a:r>
              <a:rPr lang="fr-FR" sz="1900" dirty="0">
                <a:solidFill>
                  <a:prstClr val="black">
                    <a:lumMod val="75000"/>
                    <a:lumOff val="25000"/>
                  </a:prstClr>
                </a:solidFill>
                <a:latin typeface="Century Gothic" panose="020B0502020202020204"/>
              </a:rPr>
              <a:t>(accidents de la route et de la circulation, agression, transfusion sanguine, </a:t>
            </a:r>
            <a:r>
              <a:rPr lang="fr-FR" sz="1900" dirty="0" err="1">
                <a:solidFill>
                  <a:prstClr val="black">
                    <a:lumMod val="75000"/>
                    <a:lumOff val="25000"/>
                  </a:prstClr>
                </a:solidFill>
                <a:latin typeface="Century Gothic" panose="020B0502020202020204"/>
              </a:rPr>
              <a:t>mediator</a:t>
            </a:r>
            <a:r>
              <a:rPr lang="fr-FR" sz="1900" dirty="0">
                <a:solidFill>
                  <a:prstClr val="black">
                    <a:lumMod val="75000"/>
                    <a:lumOff val="25000"/>
                  </a:prstClr>
                </a:solidFill>
                <a:latin typeface="Century Gothic" panose="020B0502020202020204"/>
              </a:rPr>
              <a:t>…) ;</a:t>
            </a:r>
          </a:p>
          <a:p>
            <a:pPr marL="342900" indent="-342900" algn="just" defTabSz="457200">
              <a:spcBef>
                <a:spcPts val="1000"/>
              </a:spcBef>
              <a:buClr>
                <a:srgbClr val="A53010"/>
              </a:buClr>
              <a:buSzTx/>
              <a:buFont typeface="Wingdings" panose="05000000000000000000" pitchFamily="2" charset="2"/>
              <a:buChar char="v"/>
            </a:pPr>
            <a:r>
              <a:rPr lang="fr-FR" sz="1900" b="1" dirty="0">
                <a:solidFill>
                  <a:prstClr val="black">
                    <a:lumMod val="75000"/>
                    <a:lumOff val="25000"/>
                  </a:prstClr>
                </a:solidFill>
                <a:latin typeface="Century Gothic" panose="020B0502020202020204"/>
              </a:rPr>
              <a:t>Droit de la sécurité sociale </a:t>
            </a:r>
            <a:r>
              <a:rPr lang="fr-FR" sz="1900" dirty="0">
                <a:solidFill>
                  <a:prstClr val="black">
                    <a:lumMod val="75000"/>
                    <a:lumOff val="25000"/>
                  </a:prstClr>
                </a:solidFill>
                <a:latin typeface="Century Gothic" panose="020B0502020202020204"/>
              </a:rPr>
              <a:t>(accidents du travail, santé et sécurité au travail, litiges entre professionnels de santé et les organismes sociaux type CPAM…) ;</a:t>
            </a:r>
          </a:p>
          <a:p>
            <a:pPr marL="342900" indent="-342900" algn="just" defTabSz="457200">
              <a:spcBef>
                <a:spcPts val="1000"/>
              </a:spcBef>
              <a:buClr>
                <a:srgbClr val="A53010"/>
              </a:buClr>
              <a:buSzTx/>
              <a:buFont typeface="Wingdings" panose="05000000000000000000" pitchFamily="2" charset="2"/>
              <a:buChar char="v"/>
            </a:pPr>
            <a:r>
              <a:rPr lang="fr-FR" sz="1900" b="1" dirty="0">
                <a:solidFill>
                  <a:prstClr val="black">
                    <a:lumMod val="75000"/>
                    <a:lumOff val="25000"/>
                  </a:prstClr>
                </a:solidFill>
                <a:latin typeface="Century Gothic" panose="020B0502020202020204"/>
              </a:rPr>
              <a:t>Contentieux administratif </a:t>
            </a:r>
            <a:r>
              <a:rPr lang="fr-FR" sz="1900" dirty="0">
                <a:solidFill>
                  <a:prstClr val="black">
                    <a:lumMod val="75000"/>
                    <a:lumOff val="25000"/>
                  </a:prstClr>
                </a:solidFill>
                <a:latin typeface="Century Gothic" panose="020B0502020202020204"/>
              </a:rPr>
              <a:t>(litiges avec une administration d’État, territoriale, hospitalière…) ;</a:t>
            </a:r>
          </a:p>
          <a:p>
            <a:pPr marL="342900" indent="-342900" algn="just" defTabSz="457200">
              <a:spcBef>
                <a:spcPts val="1000"/>
              </a:spcBef>
              <a:buClr>
                <a:srgbClr val="A53010"/>
              </a:buClr>
              <a:buSzTx/>
              <a:buFont typeface="Wingdings" panose="05000000000000000000" pitchFamily="2" charset="2"/>
              <a:buChar char="v"/>
            </a:pPr>
            <a:r>
              <a:rPr lang="fr-FR" sz="1900" b="1" dirty="0">
                <a:solidFill>
                  <a:prstClr val="black">
                    <a:lumMod val="75000"/>
                    <a:lumOff val="25000"/>
                  </a:prstClr>
                </a:solidFill>
                <a:latin typeface="Century Gothic" panose="020B0502020202020204"/>
              </a:rPr>
              <a:t>Droit des obligations </a:t>
            </a:r>
            <a:r>
              <a:rPr lang="fr-FR" sz="1900" dirty="0">
                <a:solidFill>
                  <a:prstClr val="black">
                    <a:lumMod val="75000"/>
                    <a:lumOff val="25000"/>
                  </a:prstClr>
                </a:solidFill>
                <a:latin typeface="Century Gothic" panose="020B0502020202020204"/>
              </a:rPr>
              <a:t>(contrats, responsabilité des fabricants, fournisseurs…) ;</a:t>
            </a:r>
          </a:p>
          <a:p>
            <a:pPr marL="342900" indent="-342900" algn="just" defTabSz="457200">
              <a:spcBef>
                <a:spcPts val="1000"/>
              </a:spcBef>
              <a:buClr>
                <a:srgbClr val="A53010"/>
              </a:buClr>
              <a:buSzTx/>
              <a:buFont typeface="Wingdings" panose="05000000000000000000" pitchFamily="2" charset="2"/>
              <a:buChar char="v"/>
            </a:pPr>
            <a:r>
              <a:rPr lang="fr-FR" sz="1900" b="1" dirty="0">
                <a:solidFill>
                  <a:prstClr val="black">
                    <a:lumMod val="75000"/>
                    <a:lumOff val="25000"/>
                  </a:prstClr>
                </a:solidFill>
                <a:latin typeface="Century Gothic" panose="020B0502020202020204"/>
              </a:rPr>
              <a:t>Droit social </a:t>
            </a:r>
            <a:r>
              <a:rPr lang="fr-FR" sz="1900" dirty="0">
                <a:solidFill>
                  <a:prstClr val="black">
                    <a:lumMod val="75000"/>
                    <a:lumOff val="25000"/>
                  </a:prstClr>
                </a:solidFill>
                <a:latin typeface="Century Gothic" panose="020B0502020202020204"/>
              </a:rPr>
              <a:t>(relations individuelles et collectives du travail).</a:t>
            </a:r>
            <a:endParaRPr lang="fr-FR" sz="1900" b="1" dirty="0">
              <a:solidFill>
                <a:prstClr val="black">
                  <a:lumMod val="75000"/>
                  <a:lumOff val="25000"/>
                </a:prstClr>
              </a:solidFill>
              <a:latin typeface="Century Gothic" panose="020B0502020202020204"/>
            </a:endParaRPr>
          </a:p>
          <a:p>
            <a:pPr marL="342900" indent="-342900" algn="just" defTabSz="457200">
              <a:spcBef>
                <a:spcPts val="1000"/>
              </a:spcBef>
              <a:buClr>
                <a:srgbClr val="A53010"/>
              </a:buClr>
              <a:buSzTx/>
              <a:buFont typeface="Wingdings" panose="05000000000000000000" pitchFamily="2" charset="2"/>
              <a:buChar char="v"/>
            </a:pPr>
            <a:endParaRPr lang="fr-FR" sz="1800" b="1" dirty="0">
              <a:solidFill>
                <a:prstClr val="black">
                  <a:lumMod val="75000"/>
                  <a:lumOff val="25000"/>
                </a:prstClr>
              </a:solidFill>
              <a:latin typeface="Century Gothic" panose="020B0502020202020204"/>
            </a:endParaRPr>
          </a:p>
          <a:p>
            <a:endParaRPr lang="fr-FR" dirty="0"/>
          </a:p>
        </p:txBody>
      </p:sp>
      <p:sp>
        <p:nvSpPr>
          <p:cNvPr id="4" name="Espace réservé du pied de page 3"/>
          <p:cNvSpPr>
            <a:spLocks noGrp="1"/>
          </p:cNvSpPr>
          <p:nvPr>
            <p:ph type="ftr" sz="quarter" idx="11"/>
          </p:nvPr>
        </p:nvSpPr>
        <p:spPr/>
        <p:txBody>
          <a:bodyPr/>
          <a:lstStyle/>
          <a:p>
            <a:r>
              <a:rPr lang="fr-FR" dirty="0" smtClean="0">
                <a:solidFill>
                  <a:srgbClr val="04617B">
                    <a:shade val="90000"/>
                  </a:srgbClr>
                </a:solidFill>
              </a:rPr>
              <a:t>Cabinet AVICENNE AVOCATS - </a:t>
            </a:r>
            <a:r>
              <a:rPr lang="fr-FR" dirty="0">
                <a:solidFill>
                  <a:srgbClr val="04617B">
                    <a:shade val="90000"/>
                  </a:srgbClr>
                </a:solidFill>
              </a:rPr>
              <a:t>7 mars </a:t>
            </a:r>
            <a:r>
              <a:rPr lang="fr-FR" dirty="0" smtClean="0">
                <a:solidFill>
                  <a:srgbClr val="04617B">
                    <a:shade val="90000"/>
                  </a:srgbClr>
                </a:solidFill>
              </a:rPr>
              <a:t>2019</a:t>
            </a:r>
            <a:endParaRPr lang="fr-FR" dirty="0">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4</a:t>
            </a:fld>
            <a:endParaRPr lang="fr-FR">
              <a:solidFill>
                <a:srgbClr val="04617B">
                  <a:shade val="90000"/>
                </a:srgbClr>
              </a:solidFill>
            </a:endParaRPr>
          </a:p>
        </p:txBody>
      </p:sp>
    </p:spTree>
    <p:extLst>
      <p:ext uri="{BB962C8B-B14F-4D97-AF65-F5344CB8AC3E}">
        <p14:creationId xmlns:p14="http://schemas.microsoft.com/office/powerpoint/2010/main" val="1305636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Définitions</a:t>
            </a:r>
            <a:endParaRPr lang="fr-FR" b="1" dirty="0"/>
          </a:p>
        </p:txBody>
      </p:sp>
      <p:sp>
        <p:nvSpPr>
          <p:cNvPr id="3" name="Espace réservé du contenu 2"/>
          <p:cNvSpPr>
            <a:spLocks noGrp="1"/>
          </p:cNvSpPr>
          <p:nvPr>
            <p:ph idx="1"/>
          </p:nvPr>
        </p:nvSpPr>
        <p:spPr/>
        <p:txBody>
          <a:bodyPr/>
          <a:lstStyle/>
          <a:p>
            <a:endParaRPr lang="fr-FR" dirty="0" smtClean="0"/>
          </a:p>
          <a:p>
            <a:r>
              <a:rPr lang="fr-FR" dirty="0" smtClean="0"/>
              <a:t>La </a:t>
            </a:r>
            <a:r>
              <a:rPr lang="fr-FR" dirty="0"/>
              <a:t>responsabilité est le principe selon lequel chacun doit répondre des conséquences de ses actes. </a:t>
            </a:r>
          </a:p>
          <a:p>
            <a:r>
              <a:rPr lang="fr-FR" dirty="0"/>
              <a:t>La responsabilité est « l’obligation de réparer le dommage que l’on a causé par sa faute » (dictionnaire Robert).</a:t>
            </a:r>
          </a:p>
          <a:p>
            <a:r>
              <a:rPr lang="fr-FR" dirty="0"/>
              <a:t>Celui qui a causé un dommage à autrui par sa faute doit réparer le préjudice qui en résulte. </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dirty="0" smtClean="0">
                <a:solidFill>
                  <a:srgbClr val="04617B">
                    <a:shade val="90000"/>
                  </a:srgbClr>
                </a:solidFill>
              </a:rPr>
              <a:t>Cabinet AVICENNE AVOCATS </a:t>
            </a:r>
            <a:r>
              <a:rPr lang="fr-FR" dirty="0">
                <a:solidFill>
                  <a:srgbClr val="04617B">
                    <a:shade val="90000"/>
                  </a:srgbClr>
                </a:solidFill>
              </a:rPr>
              <a:t>- 7 mars </a:t>
            </a:r>
            <a:r>
              <a:rPr lang="fr-FR" dirty="0" smtClean="0">
                <a:solidFill>
                  <a:srgbClr val="04617B">
                    <a:shade val="90000"/>
                  </a:srgbClr>
                </a:solidFill>
              </a:rPr>
              <a:t>2019</a:t>
            </a:r>
            <a:endParaRPr lang="fr-FR" dirty="0">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5</a:t>
            </a:fld>
            <a:endParaRPr lang="fr-FR">
              <a:solidFill>
                <a:srgbClr val="04617B">
                  <a:shade val="90000"/>
                </a:srgbClr>
              </a:solidFill>
            </a:endParaRPr>
          </a:p>
        </p:txBody>
      </p:sp>
    </p:spTree>
    <p:extLst>
      <p:ext uri="{BB962C8B-B14F-4D97-AF65-F5344CB8AC3E}">
        <p14:creationId xmlns:p14="http://schemas.microsoft.com/office/powerpoint/2010/main" val="3990175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500" b="1" dirty="0">
                <a:solidFill>
                  <a:srgbClr val="04617B"/>
                </a:solidFill>
              </a:rPr>
              <a:t>Les </a:t>
            </a:r>
            <a:r>
              <a:rPr lang="fr-FR" sz="4500" b="1" dirty="0" smtClean="0">
                <a:solidFill>
                  <a:srgbClr val="04617B"/>
                </a:solidFill>
              </a:rPr>
              <a:t>finalités des différentes responsabilités</a:t>
            </a:r>
            <a:endParaRPr lang="fr-FR" dirty="0"/>
          </a:p>
        </p:txBody>
      </p:sp>
      <p:sp>
        <p:nvSpPr>
          <p:cNvPr id="3" name="Espace réservé du contenu 2"/>
          <p:cNvSpPr>
            <a:spLocks noGrp="1"/>
          </p:cNvSpPr>
          <p:nvPr>
            <p:ph sz="half" idx="1"/>
          </p:nvPr>
        </p:nvSpPr>
        <p:spPr/>
        <p:txBody>
          <a:bodyPr>
            <a:normAutofit fontScale="92500" lnSpcReduction="10000"/>
          </a:bodyPr>
          <a:lstStyle/>
          <a:p>
            <a:pPr marL="0" indent="0" algn="ctr">
              <a:buNone/>
            </a:pPr>
            <a:endParaRPr lang="fr-FR" b="1" u="sng" dirty="0" smtClean="0"/>
          </a:p>
          <a:p>
            <a:pPr marL="0" indent="0" algn="ctr">
              <a:buNone/>
            </a:pPr>
            <a:r>
              <a:rPr lang="fr-FR" b="1" u="sng" dirty="0" smtClean="0"/>
              <a:t>La finalité réparatrice</a:t>
            </a:r>
          </a:p>
          <a:p>
            <a:pPr marL="0" indent="0" algn="ctr">
              <a:buNone/>
            </a:pPr>
            <a:endParaRPr lang="fr-FR" b="1" u="sng" dirty="0" smtClean="0"/>
          </a:p>
          <a:p>
            <a:r>
              <a:rPr lang="fr-FR" dirty="0" smtClean="0"/>
              <a:t>La responsabilité civile</a:t>
            </a:r>
          </a:p>
          <a:p>
            <a:r>
              <a:rPr lang="fr-FR" dirty="0" smtClean="0"/>
              <a:t>La responsabilité administrative</a:t>
            </a:r>
          </a:p>
          <a:p>
            <a:endParaRPr lang="fr-FR" dirty="0"/>
          </a:p>
          <a:p>
            <a:pPr marL="0" indent="0" algn="just">
              <a:buNone/>
            </a:pPr>
            <a:r>
              <a:rPr lang="fr-FR" dirty="0" smtClean="0"/>
              <a:t>Elles ont pour objectif de réparer le dommage subi par un patient imputable à une faute de l’infirmier. La réparation se fera sous forme de dommages et intérêts.</a:t>
            </a:r>
            <a:endParaRPr lang="fr-FR" dirty="0"/>
          </a:p>
        </p:txBody>
      </p:sp>
      <p:sp>
        <p:nvSpPr>
          <p:cNvPr id="4" name="Espace réservé du contenu 3"/>
          <p:cNvSpPr>
            <a:spLocks noGrp="1"/>
          </p:cNvSpPr>
          <p:nvPr>
            <p:ph sz="half" idx="2"/>
          </p:nvPr>
        </p:nvSpPr>
        <p:spPr/>
        <p:txBody>
          <a:bodyPr>
            <a:normAutofit fontScale="92500" lnSpcReduction="10000"/>
          </a:bodyPr>
          <a:lstStyle/>
          <a:p>
            <a:pPr marL="0" indent="0" algn="ctr">
              <a:buNone/>
            </a:pPr>
            <a:endParaRPr lang="fr-FR" b="1" u="sng" dirty="0" smtClean="0"/>
          </a:p>
          <a:p>
            <a:pPr marL="0" indent="0" algn="ctr">
              <a:buNone/>
            </a:pPr>
            <a:r>
              <a:rPr lang="fr-FR" b="1" u="sng" dirty="0" smtClean="0"/>
              <a:t>La finalité répressive</a:t>
            </a:r>
          </a:p>
          <a:p>
            <a:pPr marL="0" indent="0" algn="ctr">
              <a:buNone/>
            </a:pPr>
            <a:endParaRPr lang="fr-FR" b="1" u="sng" dirty="0" smtClean="0"/>
          </a:p>
          <a:p>
            <a:r>
              <a:rPr lang="fr-FR" dirty="0" smtClean="0"/>
              <a:t>La responsabilité pénale</a:t>
            </a:r>
          </a:p>
          <a:p>
            <a:r>
              <a:rPr lang="fr-FR" dirty="0" smtClean="0"/>
              <a:t>La responsabilité disciplinaire </a:t>
            </a:r>
          </a:p>
          <a:p>
            <a:pPr marL="0" indent="0">
              <a:buNone/>
            </a:pPr>
            <a:endParaRPr lang="fr-FR" dirty="0" smtClean="0"/>
          </a:p>
          <a:p>
            <a:pPr marL="0" indent="0">
              <a:buNone/>
            </a:pPr>
            <a:r>
              <a:rPr lang="fr-FR" dirty="0" smtClean="0"/>
              <a:t>Elles ont pour objectif de punir l’infirmier suite à son fait. </a:t>
            </a:r>
            <a:endParaRPr lang="fr-FR" dirty="0"/>
          </a:p>
        </p:txBody>
      </p:sp>
      <p:sp>
        <p:nvSpPr>
          <p:cNvPr id="5" name="Espace réservé du pied de page 4"/>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6" name="Espace réservé du numéro de diapositive 5"/>
          <p:cNvSpPr>
            <a:spLocks noGrp="1"/>
          </p:cNvSpPr>
          <p:nvPr>
            <p:ph type="sldNum" sz="quarter" idx="12"/>
          </p:nvPr>
        </p:nvSpPr>
        <p:spPr/>
        <p:txBody>
          <a:bodyPr/>
          <a:lstStyle/>
          <a:p>
            <a:fld id="{143F4C7E-8A59-41D8-8671-CD0688CC4F6D}" type="slidenum">
              <a:rPr lang="fr-FR" smtClean="0">
                <a:solidFill>
                  <a:srgbClr val="04617B">
                    <a:shade val="90000"/>
                  </a:srgbClr>
                </a:solidFill>
              </a:rPr>
              <a:pPr/>
              <a:t>6</a:t>
            </a:fld>
            <a:endParaRPr lang="fr-FR">
              <a:solidFill>
                <a:srgbClr val="04617B">
                  <a:shade val="90000"/>
                </a:srgbClr>
              </a:solidFill>
            </a:endParaRPr>
          </a:p>
        </p:txBody>
      </p:sp>
    </p:spTree>
    <p:extLst>
      <p:ext uri="{BB962C8B-B14F-4D97-AF65-F5344CB8AC3E}">
        <p14:creationId xmlns:p14="http://schemas.microsoft.com/office/powerpoint/2010/main" val="14599282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smtClean="0"/>
              <a:t>La responsabilité réparatrice</a:t>
            </a:r>
            <a:endParaRPr lang="fr-FR" b="1" dirty="0"/>
          </a:p>
        </p:txBody>
      </p:sp>
      <p:sp>
        <p:nvSpPr>
          <p:cNvPr id="3" name="Espace réservé du contenu 2"/>
          <p:cNvSpPr>
            <a:spLocks noGrp="1"/>
          </p:cNvSpPr>
          <p:nvPr>
            <p:ph idx="1"/>
          </p:nvPr>
        </p:nvSpPr>
        <p:spPr/>
        <p:txBody>
          <a:bodyPr>
            <a:normAutofit lnSpcReduction="10000"/>
          </a:bodyPr>
          <a:lstStyle/>
          <a:p>
            <a:pPr marL="0" indent="0">
              <a:buNone/>
            </a:pPr>
            <a:endParaRPr lang="fr-FR" b="1" u="sng" dirty="0" smtClean="0"/>
          </a:p>
          <a:p>
            <a:pPr marL="0" indent="0">
              <a:buNone/>
            </a:pPr>
            <a:r>
              <a:rPr lang="fr-FR" b="1" u="sng" dirty="0" smtClean="0"/>
              <a:t>La responsabilité civile s’applique à : </a:t>
            </a:r>
          </a:p>
          <a:p>
            <a:r>
              <a:rPr lang="fr-FR" dirty="0" smtClean="0"/>
              <a:t>L’infirmier exerçant dans le secteur privé</a:t>
            </a:r>
          </a:p>
          <a:p>
            <a:r>
              <a:rPr lang="fr-FR" dirty="0" smtClean="0"/>
              <a:t>L’infirmier exerçant à titre libéral</a:t>
            </a:r>
          </a:p>
          <a:p>
            <a:endParaRPr lang="fr-FR" dirty="0"/>
          </a:p>
          <a:p>
            <a:pPr marL="0" indent="0">
              <a:buNone/>
            </a:pPr>
            <a:r>
              <a:rPr lang="fr-FR" b="1" u="sng" dirty="0" smtClean="0"/>
              <a:t>La responsabilité administrative s’</a:t>
            </a:r>
            <a:r>
              <a:rPr lang="fr-FR" b="1" u="sng" dirty="0"/>
              <a:t>a</a:t>
            </a:r>
            <a:r>
              <a:rPr lang="fr-FR" b="1" u="sng" dirty="0" smtClean="0"/>
              <a:t>pplique à </a:t>
            </a:r>
            <a:r>
              <a:rPr lang="fr-FR" dirty="0" smtClean="0"/>
              <a:t>: l’infirmier exerçant dans le secteur public</a:t>
            </a:r>
          </a:p>
          <a:p>
            <a:endParaRPr lang="fr-FR" dirty="0"/>
          </a:p>
          <a:p>
            <a:endParaRPr lang="fr-FR" dirty="0" smtClean="0"/>
          </a:p>
          <a:p>
            <a:pPr marL="0" indent="0">
              <a:buNone/>
            </a:pPr>
            <a:r>
              <a:rPr lang="fr-FR" dirty="0" smtClean="0"/>
              <a:t>		</a:t>
            </a:r>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7</a:t>
            </a:fld>
            <a:endParaRPr lang="fr-FR">
              <a:solidFill>
                <a:srgbClr val="04617B">
                  <a:shade val="90000"/>
                </a:srgbClr>
              </a:solidFill>
            </a:endParaRPr>
          </a:p>
        </p:txBody>
      </p:sp>
    </p:spTree>
    <p:extLst>
      <p:ext uri="{BB962C8B-B14F-4D97-AF65-F5344CB8AC3E}">
        <p14:creationId xmlns:p14="http://schemas.microsoft.com/office/powerpoint/2010/main" val="536277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La responsabilité civile</a:t>
            </a:r>
            <a:endParaRPr lang="fr-FR" b="1" dirty="0"/>
          </a:p>
        </p:txBody>
      </p:sp>
      <p:sp>
        <p:nvSpPr>
          <p:cNvPr id="3" name="Espace réservé du contenu 2"/>
          <p:cNvSpPr>
            <a:spLocks noGrp="1"/>
          </p:cNvSpPr>
          <p:nvPr>
            <p:ph idx="1"/>
          </p:nvPr>
        </p:nvSpPr>
        <p:spPr/>
        <p:txBody>
          <a:bodyPr>
            <a:normAutofit fontScale="92500" lnSpcReduction="10000"/>
          </a:bodyPr>
          <a:lstStyle/>
          <a:p>
            <a:pPr algn="just"/>
            <a:endParaRPr lang="fr-FR" sz="2000" b="1" u="sng" dirty="0" smtClean="0"/>
          </a:p>
          <a:p>
            <a:pPr algn="just"/>
            <a:r>
              <a:rPr lang="fr-FR" sz="2000" b="1" u="sng" dirty="0" smtClean="0"/>
              <a:t>Les conditions </a:t>
            </a:r>
            <a:r>
              <a:rPr lang="fr-FR" sz="2000" dirty="0" smtClean="0"/>
              <a:t>: trois </a:t>
            </a:r>
            <a:r>
              <a:rPr lang="fr-FR" sz="2000" dirty="0"/>
              <a:t>conditions cumulatives doivent être réunies pour que la </a:t>
            </a:r>
            <a:r>
              <a:rPr lang="fr-FR" sz="2000" dirty="0" smtClean="0"/>
              <a:t>responsabilité civile </a:t>
            </a:r>
            <a:r>
              <a:rPr lang="fr-FR" sz="2000" dirty="0"/>
              <a:t>puisse être engagée. </a:t>
            </a:r>
          </a:p>
          <a:p>
            <a:pPr lvl="1" algn="just">
              <a:buFont typeface="Constantia" panose="02030602050306030303" pitchFamily="18" charset="0"/>
              <a:buChar char="⁻"/>
            </a:pPr>
            <a:r>
              <a:rPr lang="fr-FR" sz="1800" dirty="0" smtClean="0">
                <a:effectLst>
                  <a:outerShdw blurRad="38100" dist="38100" dir="2700000" algn="tl">
                    <a:srgbClr val="000000">
                      <a:alpha val="43137"/>
                    </a:srgbClr>
                  </a:outerShdw>
                </a:effectLst>
              </a:rPr>
              <a:t>Une </a:t>
            </a:r>
            <a:r>
              <a:rPr lang="fr-FR" sz="1800" dirty="0">
                <a:effectLst>
                  <a:outerShdw blurRad="38100" dist="38100" dir="2700000" algn="tl">
                    <a:srgbClr val="000000">
                      <a:alpha val="43137"/>
                    </a:srgbClr>
                  </a:outerShdw>
                </a:effectLst>
              </a:rPr>
              <a:t>faute</a:t>
            </a:r>
            <a:r>
              <a:rPr lang="fr-FR" sz="1800" dirty="0"/>
              <a:t> : ce n’est pas nécessairement une faute volontaire, il peut s’agir d’une faute d’imprudence ou de négligence. Il s’agit de tout fait dommageable pour une victime, à charge pour cette dernière de prouver la réalité de son préjudice.  </a:t>
            </a:r>
            <a:endParaRPr lang="fr-FR" sz="1800" dirty="0" smtClean="0"/>
          </a:p>
          <a:p>
            <a:pPr lvl="1" algn="just">
              <a:buFont typeface="Constantia" panose="02030602050306030303" pitchFamily="18" charset="0"/>
              <a:buChar char="⁻"/>
            </a:pPr>
            <a:r>
              <a:rPr lang="fr-FR" sz="1800" dirty="0" smtClean="0">
                <a:effectLst>
                  <a:outerShdw blurRad="38100" dist="38100" dir="2700000" algn="tl">
                    <a:srgbClr val="000000">
                      <a:alpha val="43137"/>
                    </a:srgbClr>
                  </a:outerShdw>
                </a:effectLst>
              </a:rPr>
              <a:t>Un </a:t>
            </a:r>
            <a:r>
              <a:rPr lang="fr-FR" sz="1800" dirty="0">
                <a:effectLst>
                  <a:outerShdw blurRad="38100" dist="38100" dir="2700000" algn="tl">
                    <a:srgbClr val="000000">
                      <a:alpha val="43137"/>
                    </a:srgbClr>
                  </a:outerShdw>
                </a:effectLst>
              </a:rPr>
              <a:t>préjudice</a:t>
            </a:r>
            <a:r>
              <a:rPr lang="fr-FR" sz="1800" dirty="0"/>
              <a:t> : il peut s’agir d’un préjudice plus ou moins grave (décès, blessure, prolongation de la maladie…). Plus le préjudice est grave, plus le montant des </a:t>
            </a:r>
            <a:r>
              <a:rPr lang="fr-FR" sz="1800" dirty="0" smtClean="0"/>
              <a:t>dommages et intérêts </a:t>
            </a:r>
            <a:r>
              <a:rPr lang="fr-FR" sz="1800" dirty="0"/>
              <a:t>sera élevé. Il peut être subi par le patient ou par sa famille. La liste des préjudices </a:t>
            </a:r>
            <a:r>
              <a:rPr lang="fr-FR" sz="1800" dirty="0" smtClean="0"/>
              <a:t>indemnisables </a:t>
            </a:r>
            <a:r>
              <a:rPr lang="fr-FR" sz="1800" dirty="0"/>
              <a:t>est extrêmement importante (préjudice sexuel, préjudice esthétique, préjudice d’anxiété</a:t>
            </a:r>
            <a:r>
              <a:rPr lang="fr-FR" sz="1800" dirty="0" smtClean="0"/>
              <a:t>…)</a:t>
            </a:r>
            <a:endParaRPr lang="fr-FR" sz="1800" dirty="0"/>
          </a:p>
          <a:p>
            <a:pPr lvl="1" algn="just">
              <a:buFont typeface="Constantia" panose="02030602050306030303" pitchFamily="18" charset="0"/>
              <a:buChar char="⁻"/>
            </a:pPr>
            <a:r>
              <a:rPr lang="fr-FR" sz="1800" dirty="0" smtClean="0">
                <a:effectLst>
                  <a:outerShdw blurRad="38100" dist="38100" dir="2700000" algn="tl">
                    <a:srgbClr val="000000">
                      <a:alpha val="43137"/>
                    </a:srgbClr>
                  </a:outerShdw>
                </a:effectLst>
              </a:rPr>
              <a:t>Un </a:t>
            </a:r>
            <a:r>
              <a:rPr lang="fr-FR" sz="1800" dirty="0">
                <a:effectLst>
                  <a:outerShdw blurRad="38100" dist="38100" dir="2700000" algn="tl">
                    <a:srgbClr val="000000">
                      <a:alpha val="43137"/>
                    </a:srgbClr>
                  </a:outerShdw>
                </a:effectLst>
              </a:rPr>
              <a:t>lien de causalité </a:t>
            </a:r>
            <a:r>
              <a:rPr lang="fr-FR" sz="1800" dirty="0" smtClean="0">
                <a:effectLst>
                  <a:outerShdw blurRad="38100" dist="38100" dir="2700000" algn="tl">
                    <a:srgbClr val="000000">
                      <a:alpha val="43137"/>
                    </a:srgbClr>
                  </a:outerShdw>
                </a:effectLst>
              </a:rPr>
              <a:t>(ou </a:t>
            </a:r>
            <a:r>
              <a:rPr lang="fr-FR" sz="1800" dirty="0">
                <a:effectLst>
                  <a:outerShdw blurRad="38100" dist="38100" dir="2700000" algn="tl">
                    <a:srgbClr val="000000">
                      <a:alpha val="43137"/>
                    </a:srgbClr>
                  </a:outerShdw>
                </a:effectLst>
              </a:rPr>
              <a:t>de cause à </a:t>
            </a:r>
            <a:r>
              <a:rPr lang="fr-FR" sz="1800" dirty="0" smtClean="0">
                <a:effectLst>
                  <a:outerShdw blurRad="38100" dist="38100" dir="2700000" algn="tl">
                    <a:srgbClr val="000000">
                      <a:alpha val="43137"/>
                    </a:srgbClr>
                  </a:outerShdw>
                </a:effectLst>
              </a:rPr>
              <a:t>effet) </a:t>
            </a:r>
            <a:r>
              <a:rPr lang="fr-FR" sz="1800" dirty="0">
                <a:effectLst>
                  <a:outerShdw blurRad="38100" dist="38100" dir="2700000" algn="tl">
                    <a:srgbClr val="000000">
                      <a:alpha val="43137"/>
                    </a:srgbClr>
                  </a:outerShdw>
                </a:effectLst>
              </a:rPr>
              <a:t>entre la faute et le préjudice</a:t>
            </a:r>
            <a:r>
              <a:rPr lang="fr-FR" sz="1800" dirty="0"/>
              <a:t>.</a:t>
            </a:r>
          </a:p>
          <a:p>
            <a:pPr marL="0" indent="0" algn="just">
              <a:buNone/>
            </a:pPr>
            <a:endParaRPr lang="fr-FR" sz="2000" i="1" dirty="0" smtClean="0">
              <a:solidFill>
                <a:schemeClr val="accent1"/>
              </a:solidFill>
            </a:endParaRPr>
          </a:p>
          <a:p>
            <a:pPr marL="0" indent="0" algn="just">
              <a:buNone/>
            </a:pPr>
            <a:r>
              <a:rPr lang="fr-FR" sz="2000" i="1" dirty="0" smtClean="0">
                <a:solidFill>
                  <a:schemeClr val="accent1"/>
                </a:solidFill>
              </a:rPr>
              <a:t>Exemple</a:t>
            </a:r>
            <a:r>
              <a:rPr lang="fr-FR" sz="2000" i="1" dirty="0">
                <a:solidFill>
                  <a:schemeClr val="accent1"/>
                </a:solidFill>
              </a:rPr>
              <a:t> : un infirmier commet </a:t>
            </a:r>
            <a:r>
              <a:rPr lang="fr-FR" sz="2000" i="1" dirty="0" smtClean="0">
                <a:solidFill>
                  <a:schemeClr val="accent1"/>
                </a:solidFill>
              </a:rPr>
              <a:t>une </a:t>
            </a:r>
            <a:r>
              <a:rPr lang="fr-FR" sz="2000" i="1" dirty="0">
                <a:solidFill>
                  <a:schemeClr val="accent1"/>
                </a:solidFill>
              </a:rPr>
              <a:t>négligence dans la surveillance d’un patient, cette absence de surveillance entraîne la chute accidentelle du patient qui s’en trouve blessé. Faute = </a:t>
            </a:r>
            <a:r>
              <a:rPr lang="fr-FR" sz="2000" i="1" dirty="0" smtClean="0">
                <a:solidFill>
                  <a:schemeClr val="accent1"/>
                </a:solidFill>
              </a:rPr>
              <a:t>non-surveillance </a:t>
            </a:r>
            <a:r>
              <a:rPr lang="fr-FR" sz="2000" i="1" dirty="0">
                <a:solidFill>
                  <a:schemeClr val="accent1"/>
                </a:solidFill>
              </a:rPr>
              <a:t>du patient ; dommage = chute, préjudice physique ; lien de causalité = c’est parce que l’infirmier a manqué à son obligation de surveillance qu’il n’a pas pu prévenir d’un accident du patient. </a:t>
            </a:r>
            <a:endParaRPr lang="fr-FR" sz="2000" dirty="0">
              <a:solidFill>
                <a:schemeClr val="accent1"/>
              </a:solidFill>
            </a:endParaRPr>
          </a:p>
          <a:p>
            <a:pPr algn="just"/>
            <a:endParaRPr lang="fr-FR" sz="2000" dirty="0" smtClean="0"/>
          </a:p>
          <a:p>
            <a:pPr algn="just"/>
            <a:endParaRPr lang="fr-FR" sz="2000"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8</a:t>
            </a:fld>
            <a:endParaRPr lang="fr-FR">
              <a:solidFill>
                <a:srgbClr val="04617B">
                  <a:shade val="90000"/>
                </a:srgbClr>
              </a:solidFill>
            </a:endParaRPr>
          </a:p>
        </p:txBody>
      </p:sp>
    </p:spTree>
    <p:extLst>
      <p:ext uri="{BB962C8B-B14F-4D97-AF65-F5344CB8AC3E}">
        <p14:creationId xmlns:p14="http://schemas.microsoft.com/office/powerpoint/2010/main" val="2943412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sz="2000" b="1" u="sng" dirty="0"/>
              <a:t>Tribunal compétent </a:t>
            </a:r>
            <a:r>
              <a:rPr lang="fr-FR" sz="2000" dirty="0"/>
              <a:t>: cela dépend du montant des dommages et intérêts demandé </a:t>
            </a:r>
          </a:p>
          <a:p>
            <a:pPr lvl="1" algn="just">
              <a:buFont typeface="Constantia" panose="02030602050306030303" pitchFamily="18" charset="0"/>
              <a:buChar char="⁻"/>
            </a:pPr>
            <a:r>
              <a:rPr lang="fr-FR" sz="1800" dirty="0"/>
              <a:t>Si la somme en jeu est inférieure à 10 000 euros : tribunal d’instance </a:t>
            </a:r>
            <a:endParaRPr lang="fr-FR" sz="1800" dirty="0" smtClean="0"/>
          </a:p>
          <a:p>
            <a:pPr lvl="1" algn="just">
              <a:buFont typeface="Constantia" panose="02030602050306030303" pitchFamily="18" charset="0"/>
              <a:buChar char="⁻"/>
            </a:pPr>
            <a:r>
              <a:rPr lang="fr-FR" sz="1800" dirty="0" smtClean="0"/>
              <a:t>Si </a:t>
            </a:r>
            <a:r>
              <a:rPr lang="fr-FR" sz="1800" dirty="0"/>
              <a:t>la somme en jeu est supérieure à 10 000</a:t>
            </a:r>
            <a:r>
              <a:rPr lang="fr-FR" sz="1800" baseline="30000" dirty="0"/>
              <a:t> </a:t>
            </a:r>
            <a:r>
              <a:rPr lang="fr-FR" sz="1800" dirty="0"/>
              <a:t>euros : tribunal de grande </a:t>
            </a:r>
            <a:r>
              <a:rPr lang="fr-FR" sz="1800" dirty="0" smtClean="0"/>
              <a:t>instance</a:t>
            </a:r>
          </a:p>
          <a:p>
            <a:pPr lvl="1" algn="just">
              <a:buFont typeface="Constantia" panose="02030602050306030303" pitchFamily="18" charset="0"/>
              <a:buChar char="⁻"/>
            </a:pPr>
            <a:r>
              <a:rPr lang="fr-FR" sz="1800" dirty="0" smtClean="0"/>
              <a:t>En cas de préjudice corporel : tribunal de grande </a:t>
            </a:r>
            <a:r>
              <a:rPr lang="fr-FR" sz="1800" dirty="0"/>
              <a:t>instance (loi du 19 novembre 2016)</a:t>
            </a:r>
          </a:p>
          <a:p>
            <a:pPr algn="just"/>
            <a:endParaRPr lang="fr-FR" sz="2000" dirty="0"/>
          </a:p>
          <a:p>
            <a:pPr algn="just"/>
            <a:r>
              <a:rPr lang="fr-FR" sz="2000" b="1" u="sng" dirty="0"/>
              <a:t>Le paiement des dommages et intérêts </a:t>
            </a:r>
            <a:r>
              <a:rPr lang="fr-FR" sz="2000" dirty="0"/>
              <a:t>: ce n’est en principe pas l’infirmier qui paie les dommages et intérêts, sauf exception (relative aux cas de fautes </a:t>
            </a:r>
            <a:r>
              <a:rPr lang="fr-FR" sz="2000" dirty="0" smtClean="0"/>
              <a:t>intentionnelles</a:t>
            </a:r>
            <a:r>
              <a:rPr lang="fr-FR" sz="2000" dirty="0" smtClean="0">
                <a:solidFill>
                  <a:srgbClr val="FF0000"/>
                </a:solidFill>
              </a:rPr>
              <a:t> </a:t>
            </a:r>
            <a:r>
              <a:rPr lang="fr-FR" sz="2000" dirty="0" smtClean="0"/>
              <a:t>dans </a:t>
            </a:r>
            <a:r>
              <a:rPr lang="fr-FR" sz="2000" dirty="0"/>
              <a:t>lesquels la clinique peut se retourner contre l’infirmier). </a:t>
            </a:r>
          </a:p>
          <a:p>
            <a:pPr lvl="1" algn="just">
              <a:buFontTx/>
              <a:buChar char="-"/>
            </a:pPr>
            <a:r>
              <a:rPr lang="fr-FR" sz="1800" dirty="0"/>
              <a:t>Dans le secteur privé les dommages et intérêts sont normalement supportés par la compagnie d’assurance de la clinique. </a:t>
            </a:r>
          </a:p>
          <a:p>
            <a:pPr lvl="1" algn="just">
              <a:buFontTx/>
              <a:buChar char="-"/>
            </a:pPr>
            <a:r>
              <a:rPr lang="fr-FR" sz="1800" dirty="0"/>
              <a:t>Dans le secteur libéral, c’est l’assurance de l’infirmier qui supporte les dommages et intérêts. </a:t>
            </a:r>
          </a:p>
          <a:p>
            <a:endParaRPr lang="fr-FR" dirty="0"/>
          </a:p>
        </p:txBody>
      </p:sp>
      <p:sp>
        <p:nvSpPr>
          <p:cNvPr id="4" name="Espace réservé du pied de page 3"/>
          <p:cNvSpPr>
            <a:spLocks noGrp="1"/>
          </p:cNvSpPr>
          <p:nvPr>
            <p:ph type="ftr" sz="quarter" idx="11"/>
          </p:nvPr>
        </p:nvSpPr>
        <p:spPr/>
        <p:txBody>
          <a:bodyPr/>
          <a:lstStyle/>
          <a:p>
            <a:r>
              <a:rPr lang="fr-FR" smtClean="0">
                <a:solidFill>
                  <a:srgbClr val="04617B">
                    <a:shade val="90000"/>
                  </a:srgbClr>
                </a:solidFill>
              </a:rPr>
              <a:t>Cabinet AVICENNE AVOCATS - 7 mars 2019</a:t>
            </a:r>
            <a:endParaRPr lang="fr-FR">
              <a:solidFill>
                <a:srgbClr val="04617B">
                  <a:shade val="90000"/>
                </a:srgbClr>
              </a:solidFill>
            </a:endParaRPr>
          </a:p>
        </p:txBody>
      </p:sp>
      <p:sp>
        <p:nvSpPr>
          <p:cNvPr id="5" name="Espace réservé du numéro de diapositive 4"/>
          <p:cNvSpPr>
            <a:spLocks noGrp="1"/>
          </p:cNvSpPr>
          <p:nvPr>
            <p:ph type="sldNum" sz="quarter" idx="12"/>
          </p:nvPr>
        </p:nvSpPr>
        <p:spPr/>
        <p:txBody>
          <a:bodyPr/>
          <a:lstStyle/>
          <a:p>
            <a:fld id="{143F4C7E-8A59-41D8-8671-CD0688CC4F6D}" type="slidenum">
              <a:rPr lang="fr-FR" smtClean="0">
                <a:solidFill>
                  <a:srgbClr val="04617B">
                    <a:shade val="90000"/>
                  </a:srgbClr>
                </a:solidFill>
              </a:rPr>
              <a:pPr/>
              <a:t>9</a:t>
            </a:fld>
            <a:endParaRPr lang="fr-FR">
              <a:solidFill>
                <a:srgbClr val="04617B">
                  <a:shade val="90000"/>
                </a:srgbClr>
              </a:solidFill>
            </a:endParaRPr>
          </a:p>
        </p:txBody>
      </p:sp>
    </p:spTree>
    <p:extLst>
      <p:ext uri="{BB962C8B-B14F-4D97-AF65-F5344CB8AC3E}">
        <p14:creationId xmlns:p14="http://schemas.microsoft.com/office/powerpoint/2010/main" val="30540733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1626</TotalTime>
  <Words>2459</Words>
  <Application>Microsoft Office PowerPoint</Application>
  <PresentationFormat>Grand écran</PresentationFormat>
  <Paragraphs>313</Paragraphs>
  <Slides>32</Slides>
  <Notes>0</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32</vt:i4>
      </vt:variant>
    </vt:vector>
  </HeadingPairs>
  <TitlesOfParts>
    <vt:vector size="43" baseType="lpstr">
      <vt:lpstr>Arial</vt:lpstr>
      <vt:lpstr>Calibri</vt:lpstr>
      <vt:lpstr>Century Gothic</vt:lpstr>
      <vt:lpstr>Constantia</vt:lpstr>
      <vt:lpstr>Times New Roman</vt:lpstr>
      <vt:lpstr>Wingdings</vt:lpstr>
      <vt:lpstr>Wingdings 2</vt:lpstr>
      <vt:lpstr>Débit</vt:lpstr>
      <vt:lpstr>1_Débit</vt:lpstr>
      <vt:lpstr>2_Débit</vt:lpstr>
      <vt:lpstr>3_Débit</vt:lpstr>
      <vt:lpstr>La responsabilité des infirmières : principes et actualité  </vt:lpstr>
      <vt:lpstr>Cabinet AVICENNE AVOCATS</vt:lpstr>
      <vt:lpstr>Cabinet AVICENNE AVOCATS</vt:lpstr>
      <vt:lpstr>Cabinet AVICENNE AVOCATS</vt:lpstr>
      <vt:lpstr>Définitions</vt:lpstr>
      <vt:lpstr>Les finalités des différentes responsabilités</vt:lpstr>
      <vt:lpstr>La responsabilité réparatrice</vt:lpstr>
      <vt:lpstr>La responsabilité civile</vt:lpstr>
      <vt:lpstr>Présentation PowerPoint</vt:lpstr>
      <vt:lpstr>La responsabilité administrative</vt:lpstr>
      <vt:lpstr>Présentation PowerPoint</vt:lpstr>
      <vt:lpstr>La responsabilité punitive</vt:lpstr>
      <vt:lpstr>La responsabilité pénale</vt:lpstr>
      <vt:lpstr>Présentation PowerPoint</vt:lpstr>
      <vt:lpstr>La responsabilité disciplinaire</vt:lpstr>
      <vt:lpstr>Présentation PowerPoint</vt:lpstr>
      <vt:lpstr>Présentation PowerPoint</vt:lpstr>
      <vt:lpstr>Le cumul des responsabilités </vt:lpstr>
      <vt:lpstr>Les assurances</vt:lpstr>
      <vt:lpstr>Présentation PowerPoint</vt:lpstr>
      <vt:lpstr>Le cas de l’étudiant infirmier</vt:lpstr>
      <vt:lpstr>Et en cas de collaboration ou d’association? </vt:lpstr>
      <vt:lpstr>Agir en situation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Et plus tard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responsabilité de l’infirmier(e)</dc:title>
  <dc:creator>admin</dc:creator>
  <cp:lastModifiedBy>admin</cp:lastModifiedBy>
  <cp:revision>141</cp:revision>
  <dcterms:created xsi:type="dcterms:W3CDTF">2019-02-04T08:20:48Z</dcterms:created>
  <dcterms:modified xsi:type="dcterms:W3CDTF">2019-02-26T13:28:13Z</dcterms:modified>
</cp:coreProperties>
</file>